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256" r:id="rId2"/>
    <p:sldId id="257" r:id="rId3"/>
    <p:sldId id="258" r:id="rId4"/>
    <p:sldId id="259" r:id="rId5"/>
    <p:sldId id="318" r:id="rId6"/>
    <p:sldId id="260" r:id="rId7"/>
    <p:sldId id="309" r:id="rId8"/>
    <p:sldId id="310" r:id="rId9"/>
    <p:sldId id="311" r:id="rId10"/>
    <p:sldId id="312" r:id="rId11"/>
    <p:sldId id="313" r:id="rId12"/>
    <p:sldId id="314" r:id="rId13"/>
    <p:sldId id="315" r:id="rId14"/>
    <p:sldId id="316" r:id="rId15"/>
    <p:sldId id="317" r:id="rId16"/>
    <p:sldId id="319" r:id="rId17"/>
    <p:sldId id="327" r:id="rId18"/>
    <p:sldId id="324" r:id="rId19"/>
    <p:sldId id="328" r:id="rId20"/>
    <p:sldId id="329" r:id="rId21"/>
    <p:sldId id="322" r:id="rId22"/>
    <p:sldId id="325" r:id="rId23"/>
  </p:sldIdLst>
  <p:sldSz cx="9144000" cy="5143500" type="screen16x9"/>
  <p:notesSz cx="6858000" cy="9144000"/>
  <p:embeddedFontLst>
    <p:embeddedFont>
      <p:font typeface="Poppins" pitchFamily="2" charset="0"/>
      <p:bold r:id="rId25"/>
      <p:boldItalic r:id="rId26"/>
    </p:embeddedFont>
    <p:embeddedFont>
      <p:font typeface="Poppins SemiBold" charset="0"/>
      <p:regular r:id="rId27"/>
      <p:bold r:id="rId28"/>
      <p:italic r:id="rId29"/>
      <p:boldItalic r:id="rId30"/>
    </p:embeddedFont>
    <p:embeddedFont>
      <p:font typeface="Roboto Condensed Light"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44D6D430-2301-4DEB-87E7-4DAC80A1116A}">
  <a:tblStyle styleId="{44D6D430-2301-4DEB-87E7-4DAC80A111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589" y="-5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949984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20c5dacb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20c5dacb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0c5dacb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20c5dacb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9685e331d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9685e331d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20c5dacb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20c5dac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37999" y="1010498"/>
            <a:ext cx="6468000" cy="184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464116" y="3184649"/>
            <a:ext cx="4213200" cy="33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5" name="Google Shape;15;p2"/>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6" name="Google Shape;16;p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21" name="Google Shape;21;p3"/>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784175" y="1067386"/>
            <a:ext cx="1027200" cy="77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3" name="Google Shape;23;p3"/>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25" name="Google Shape;25;p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4"/>
          <p:cNvSpPr txBox="1">
            <a:spLocks noGrp="1"/>
          </p:cNvSpPr>
          <p:nvPr>
            <p:ph type="body" idx="1"/>
          </p:nvPr>
        </p:nvSpPr>
        <p:spPr>
          <a:xfrm>
            <a:off x="713075" y="1161000"/>
            <a:ext cx="7717800" cy="344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1" name="Google Shape;31;p4"/>
          <p:cNvSpPr txBox="1">
            <a:spLocks noGrp="1"/>
          </p:cNvSpPr>
          <p:nvPr>
            <p:ph type="sldNum" idx="12"/>
          </p:nvPr>
        </p:nvSpPr>
        <p:spPr>
          <a:xfrm>
            <a:off x="713075" y="4623852"/>
            <a:ext cx="548700" cy="307500"/>
          </a:xfrm>
          <a:prstGeom prst="rect">
            <a:avLst/>
          </a:prstGeom>
        </p:spPr>
        <p:txBody>
          <a:bodyPr spcFirstLastPara="1" wrap="square" lIns="91425" tIns="91425" rIns="91425" bIns="91425" anchor="ctr" anchorCtr="0">
            <a:noAutofit/>
          </a:bodyPr>
          <a:lstStyle>
            <a:lvl1pPr lvl="0">
              <a:buNone/>
              <a:defRPr b="0"/>
            </a:lvl1pPr>
            <a:lvl2pPr lvl="1">
              <a:buNone/>
              <a:defRPr b="0"/>
            </a:lvl2pPr>
            <a:lvl3pPr lvl="2">
              <a:buNone/>
              <a:defRPr b="0"/>
            </a:lvl3pPr>
            <a:lvl4pPr lvl="3">
              <a:buNone/>
              <a:defRPr b="0"/>
            </a:lvl4pPr>
            <a:lvl5pPr lvl="4">
              <a:buNone/>
              <a:defRPr b="0"/>
            </a:lvl5pPr>
            <a:lvl6pPr lvl="5">
              <a:buNone/>
              <a:defRPr b="0"/>
            </a:lvl6pPr>
            <a:lvl7pPr lvl="6">
              <a:buNone/>
              <a:defRPr b="0"/>
            </a:lvl7pPr>
            <a:lvl8pPr lvl="7">
              <a:buNone/>
              <a:defRPr b="0"/>
            </a:lvl8pPr>
            <a:lvl9pPr lvl="8">
              <a:buNone/>
              <a:defRPr b="0"/>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32" name="Google Shape;32;p4"/>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3" name="Google Shape;33;p4"/>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34" name="Google Shape;34;p4"/>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cxnSp>
        <p:nvCxnSpPr>
          <p:cNvPr id="71" name="Google Shape;71;p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2" name="Google Shape;72;p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4" name="Google Shape;74;p9"/>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 name="Google Shape;75;p9"/>
          <p:cNvSpPr txBox="1">
            <a:spLocks noGrp="1"/>
          </p:cNvSpPr>
          <p:nvPr>
            <p:ph type="subTitle" idx="3"/>
          </p:nvPr>
        </p:nvSpPr>
        <p:spPr>
          <a:xfrm>
            <a:off x="2839350" y="1924342"/>
            <a:ext cx="3465300" cy="144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96" name="Google Shape;96;p13"/>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 name="Google Shape;97;p13"/>
          <p:cNvSpPr txBox="1">
            <a:spLocks noGrp="1"/>
          </p:cNvSpPr>
          <p:nvPr>
            <p:ph type="subTitle" idx="1"/>
          </p:nvPr>
        </p:nvSpPr>
        <p:spPr>
          <a:xfrm>
            <a:off x="743864"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3"/>
          <p:cNvSpPr txBox="1">
            <a:spLocks noGrp="1"/>
          </p:cNvSpPr>
          <p:nvPr>
            <p:ph type="title" idx="2" hasCustomPrompt="1"/>
          </p:nvPr>
        </p:nvSpPr>
        <p:spPr>
          <a:xfrm>
            <a:off x="1312814"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9" name="Google Shape;99;p13"/>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3"/>
          <p:cNvSpPr txBox="1">
            <a:spLocks noGrp="1"/>
          </p:cNvSpPr>
          <p:nvPr>
            <p:ph type="subTitle" idx="4"/>
          </p:nvPr>
        </p:nvSpPr>
        <p:spPr>
          <a:xfrm>
            <a:off x="2693535"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5" hasCustomPrompt="1"/>
          </p:nvPr>
        </p:nvSpPr>
        <p:spPr>
          <a:xfrm>
            <a:off x="3262485" y="2236761"/>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2" name="Google Shape;102;p13"/>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3" name="Google Shape;103;p13"/>
          <p:cNvSpPr txBox="1">
            <a:spLocks noGrp="1"/>
          </p:cNvSpPr>
          <p:nvPr>
            <p:ph type="subTitle" idx="7"/>
          </p:nvPr>
        </p:nvSpPr>
        <p:spPr>
          <a:xfrm>
            <a:off x="4643207"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8" hasCustomPrompt="1"/>
          </p:nvPr>
        </p:nvSpPr>
        <p:spPr>
          <a:xfrm>
            <a:off x="5212157"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5" name="Google Shape;105;p13"/>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6" name="Google Shape;106;p13"/>
          <p:cNvSpPr txBox="1">
            <a:spLocks noGrp="1"/>
          </p:cNvSpPr>
          <p:nvPr>
            <p:ph type="subTitle" idx="13"/>
          </p:nvPr>
        </p:nvSpPr>
        <p:spPr>
          <a:xfrm>
            <a:off x="6592879" y="3608820"/>
            <a:ext cx="1801800" cy="54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14" hasCustomPrompt="1"/>
          </p:nvPr>
        </p:nvSpPr>
        <p:spPr>
          <a:xfrm>
            <a:off x="7161829" y="2236611"/>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08" name="Google Shape;108;p13"/>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13"/>
          <p:cNvSpPr txBox="1">
            <a:spLocks noGrp="1"/>
          </p:cNvSpPr>
          <p:nvPr>
            <p:ph type="subTitle" idx="16"/>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0" name="Google Shape;110;p13"/>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11" name="Google Shape;111;p1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112" name="Google Shape;112;p13"/>
          <p:cNvSpPr/>
          <p:nvPr/>
        </p:nvSpPr>
        <p:spPr>
          <a:xfrm rot="-5400000" flipH="1">
            <a:off x="8505743"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4">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30"/>
          <p:cNvSpPr/>
          <p:nvPr/>
        </p:nvSpPr>
        <p:spPr>
          <a:xfrm rot="7618588" flipH="1">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3">
    <p:bg>
      <p:bgPr>
        <a:blipFill>
          <a:blip r:embed="rId2">
            <a:alphaModFix/>
          </a:blip>
          <a:stretch>
            <a:fillRect/>
          </a:stretch>
        </a:blipFill>
        <a:effectLst/>
      </p:bgPr>
    </p:bg>
    <p:spTree>
      <p:nvGrpSpPr>
        <p:cNvPr id="1"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rgbClr val="CC527A"/>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075"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13075" y="1279575"/>
            <a:ext cx="7717800" cy="3289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2" name="TextBox 1"/>
          <p:cNvSpPr txBox="1"/>
          <p:nvPr userDrawn="1"/>
        </p:nvSpPr>
        <p:spPr>
          <a:xfrm>
            <a:off x="3733800" y="4705350"/>
            <a:ext cx="1981200" cy="338554"/>
          </a:xfrm>
          <a:prstGeom prst="rect">
            <a:avLst/>
          </a:prstGeom>
          <a:noFill/>
        </p:spPr>
        <p:txBody>
          <a:bodyPr wrap="square" rtlCol="0">
            <a:spAutoFit/>
          </a:bodyPr>
          <a:lstStyle/>
          <a:p>
            <a:r>
              <a:rPr lang="en-IN" sz="1600" dirty="0" smtClean="0">
                <a:solidFill>
                  <a:schemeClr val="bg1"/>
                </a:solidFill>
                <a:latin typeface="Poppins" pitchFamily="2" charset="0"/>
                <a:cs typeface="Poppins" pitchFamily="2" charset="0"/>
              </a:rPr>
              <a:t>KEONICS HUBLI</a:t>
            </a:r>
            <a:endParaRPr lang="en-IN" sz="1600" dirty="0">
              <a:solidFill>
                <a:schemeClr val="bg1"/>
              </a:solidFill>
              <a:latin typeface="Poppins" pitchFamily="2" charset="0"/>
              <a:cs typeface="Poppins" pitchFamily="2" charset="0"/>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5"/>
          <p:cNvSpPr txBox="1">
            <a:spLocks noGrp="1"/>
          </p:cNvSpPr>
          <p:nvPr>
            <p:ph type="ctrTitle"/>
          </p:nvPr>
        </p:nvSpPr>
        <p:spPr>
          <a:xfrm>
            <a:off x="1259632" y="-95250"/>
            <a:ext cx="6468000" cy="12894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u="sng" dirty="0" smtClean="0">
                <a:solidFill>
                  <a:schemeClr val="bg1"/>
                </a:solidFill>
              </a:rPr>
              <a:t>SMART </a:t>
            </a:r>
            <a:r>
              <a:rPr lang="en" sz="5400" u="sng" dirty="0">
                <a:solidFill>
                  <a:schemeClr val="bg1"/>
                </a:solidFill>
              </a:rPr>
              <a:t>CITY</a:t>
            </a:r>
            <a:endParaRPr sz="4400" u="sng" dirty="0">
              <a:solidFill>
                <a:schemeClr val="bg1"/>
              </a:solidFill>
            </a:endParaRPr>
          </a:p>
        </p:txBody>
      </p:sp>
      <p:sp>
        <p:nvSpPr>
          <p:cNvPr id="300" name="Google Shape;300;p35"/>
          <p:cNvSpPr txBox="1">
            <a:spLocks noGrp="1"/>
          </p:cNvSpPr>
          <p:nvPr>
            <p:ph type="subTitle" idx="1"/>
          </p:nvPr>
        </p:nvSpPr>
        <p:spPr>
          <a:xfrm>
            <a:off x="5111552" y="3147814"/>
            <a:ext cx="4032448" cy="140332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2000" u="sng" dirty="0"/>
              <a:t>Presented By : </a:t>
            </a:r>
            <a:endParaRPr lang="en" sz="1800" u="sng" dirty="0"/>
          </a:p>
          <a:p>
            <a:pPr marL="0" lvl="0" indent="0" algn="just" rtl="0">
              <a:spcBef>
                <a:spcPts val="0"/>
              </a:spcBef>
              <a:spcAft>
                <a:spcPts val="0"/>
              </a:spcAft>
              <a:buNone/>
            </a:pPr>
            <a:r>
              <a:rPr lang="en" sz="1800" dirty="0"/>
              <a:t>	Sagar F.Honnabindagi</a:t>
            </a:r>
          </a:p>
          <a:p>
            <a:pPr marL="0" lvl="0" indent="0" algn="just"/>
            <a:r>
              <a:rPr lang="en" sz="1800" dirty="0"/>
              <a:t>	Hemanth</a:t>
            </a:r>
          </a:p>
          <a:p>
            <a:pPr marL="0" lvl="0" indent="0" algn="just"/>
            <a:r>
              <a:rPr lang="en" sz="1800" dirty="0"/>
              <a:t>	Ijaz</a:t>
            </a:r>
          </a:p>
          <a:p>
            <a:pPr marL="0" lvl="0" indent="0" algn="just"/>
            <a:r>
              <a:rPr lang="en" sz="1800" dirty="0"/>
              <a:t>	Yusuf</a:t>
            </a:r>
          </a:p>
          <a:p>
            <a:pPr marL="0" lvl="0" indent="0" algn="just" rtl="0">
              <a:spcBef>
                <a:spcPts val="0"/>
              </a:spcBef>
              <a:spcAft>
                <a:spcPts val="0"/>
              </a:spcAft>
              <a:buNone/>
            </a:pPr>
            <a:r>
              <a:rPr lang="en" dirty="0"/>
              <a:t>	</a:t>
            </a:r>
            <a:endParaRPr dirty="0"/>
          </a:p>
        </p:txBody>
      </p:sp>
      <p:sp>
        <p:nvSpPr>
          <p:cNvPr id="302" name="Google Shape;302;p3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2022</a:t>
            </a:r>
            <a:endParaRPr dirty="0"/>
          </a:p>
        </p:txBody>
      </p:sp>
      <p:sp>
        <p:nvSpPr>
          <p:cNvPr id="303" name="Google Shape;303;p3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a:t>
            </a:fld>
            <a:endParaRPr/>
          </a:p>
        </p:txBody>
      </p:sp>
      <p:sp>
        <p:nvSpPr>
          <p:cNvPr id="6" name="Google Shape;299;p35"/>
          <p:cNvSpPr txBox="1">
            <a:spLocks/>
          </p:cNvSpPr>
          <p:nvPr/>
        </p:nvSpPr>
        <p:spPr>
          <a:xfrm>
            <a:off x="1412032" y="590550"/>
            <a:ext cx="6468000" cy="12894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200"/>
              <a:buFont typeface="Poppins SemiBold"/>
              <a:buNone/>
              <a:defRPr sz="5200" b="0" i="0" u="none" strike="noStrike" cap="none">
                <a:solidFill>
                  <a:schemeClr val="lt1"/>
                </a:solidFill>
                <a:latin typeface="Poppins SemiBold"/>
                <a:ea typeface="Poppins SemiBold"/>
                <a:cs typeface="Poppins SemiBold"/>
                <a:sym typeface="Poppins SemiBold"/>
              </a:defRPr>
            </a:lvl9pPr>
          </a:lstStyle>
          <a:p>
            <a:r>
              <a:rPr lang="en-IN" sz="4400" dirty="0"/>
              <a:t>“A Developed City ”</a:t>
            </a:r>
            <a:endParaRPr lang="en-IN" sz="3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80010"/>
            <a:ext cx="4572000" cy="256418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7920880" cy="841800"/>
          </a:xfrm>
          <a:prstGeom prst="rect">
            <a:avLst/>
          </a:prstGeom>
        </p:spPr>
        <p:txBody>
          <a:bodyPr spcFirstLastPara="1" wrap="square" lIns="91425" tIns="91425" rIns="91425" bIns="91425" anchor="ctr" anchorCtr="0">
            <a:noAutofit/>
          </a:bodyPr>
          <a:lstStyle/>
          <a:p>
            <a:pPr lvl="0"/>
            <a:r>
              <a:rPr lang="en-IN" u="sng" dirty="0"/>
              <a:t>Business model</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10</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a:t>The monthly fee for maintenance of Cameras and RFID tags in parking can be charged.</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smtClean="0">
                <a:solidFill>
                  <a:srgbClr val="FFC000"/>
                </a:solidFill>
              </a:rPr>
              <a:t>Finance : </a:t>
            </a:r>
            <a:r>
              <a:rPr lang="en-US" sz="2000" dirty="0" smtClean="0"/>
              <a:t>The </a:t>
            </a:r>
            <a:r>
              <a:rPr lang="en-US" sz="2000" dirty="0"/>
              <a:t>maintenance of server can be charged to maintain previous </a:t>
            </a:r>
            <a:r>
              <a:rPr lang="en-US" sz="2000" dirty="0" smtClean="0"/>
              <a:t>data for 15k – 20k.</a:t>
            </a:r>
            <a:endParaRPr lang="en-US" sz="2000" dirty="0"/>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cameras in parking provide extra security to the owners.</a:t>
            </a:r>
          </a:p>
          <a:p>
            <a:pPr lvl="0" indent="-457200" algn="just">
              <a:buFont typeface="Wingdings" pitchFamily="2" charset="2"/>
              <a:buChar char="q"/>
            </a:pPr>
            <a:endParaRPr lang="en-US" sz="2000" dirty="0"/>
          </a:p>
          <a:p>
            <a:pPr lvl="0" indent="-457200" algn="just">
              <a:buFont typeface="Wingdings" pitchFamily="2" charset="2"/>
              <a:buChar char="q"/>
            </a:pPr>
            <a:endParaRPr lang="en-US" sz="2000" dirty="0"/>
          </a:p>
        </p:txBody>
      </p:sp>
    </p:spTree>
    <p:extLst>
      <p:ext uri="{BB962C8B-B14F-4D97-AF65-F5344CB8AC3E}">
        <p14:creationId xmlns:p14="http://schemas.microsoft.com/office/powerpoint/2010/main" val="2294212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5;p39">
            <a:extLst>
              <a:ext uri="{FF2B5EF4-FFF2-40B4-BE49-F238E27FC236}">
                <a16:creationId xmlns="" xmlns:a16="http://schemas.microsoft.com/office/drawing/2014/main" id="{685ABB43-677B-6AE6-2F67-2B860DF54128}"/>
              </a:ext>
            </a:extLst>
          </p:cNvPr>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9" name="Google Shape;356;p39">
            <a:extLst>
              <a:ext uri="{FF2B5EF4-FFF2-40B4-BE49-F238E27FC236}">
                <a16:creationId xmlns="" xmlns:a16="http://schemas.microsoft.com/office/drawing/2014/main" id="{5A1613C7-E378-378B-DAE4-A7BCB291E07C}"/>
              </a:ext>
            </a:extLst>
          </p:cNvPr>
          <p:cNvSpPr txBox="1">
            <a:spLocks/>
          </p:cNvSpPr>
          <p:nvPr/>
        </p:nvSpPr>
        <p:spPr>
          <a:xfrm>
            <a:off x="3275857" y="982136"/>
            <a:ext cx="417646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3600"/>
              <a:buFont typeface="Poppins SemiBold"/>
              <a:buNone/>
              <a:defRPr sz="3600" b="0" i="0" u="none" strike="noStrike" cap="none">
                <a:solidFill>
                  <a:schemeClr val="lt1"/>
                </a:solidFill>
                <a:latin typeface="Poppins SemiBold"/>
                <a:ea typeface="Poppins SemiBold"/>
                <a:cs typeface="Poppins SemiBold"/>
                <a:sym typeface="Poppins SemiBold"/>
              </a:defRPr>
            </a:lvl9pPr>
          </a:lstStyle>
          <a:p>
            <a:r>
              <a:rPr lang="en-IN" u="sng" dirty="0"/>
              <a:t>Problem - 2</a:t>
            </a:r>
          </a:p>
        </p:txBody>
      </p:sp>
      <p:sp>
        <p:nvSpPr>
          <p:cNvPr id="10" name="Google Shape;358;p39">
            <a:extLst>
              <a:ext uri="{FF2B5EF4-FFF2-40B4-BE49-F238E27FC236}">
                <a16:creationId xmlns="" xmlns:a16="http://schemas.microsoft.com/office/drawing/2014/main" id="{DDEC3E13-9016-DC72-01A7-98F6B046C32F}"/>
              </a:ext>
            </a:extLst>
          </p:cNvPr>
          <p:cNvSpPr txBox="1">
            <a:spLocks/>
          </p:cNvSpPr>
          <p:nvPr/>
        </p:nvSpPr>
        <p:spPr>
          <a:xfrm>
            <a:off x="394628" y="610714"/>
            <a:ext cx="1027200"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9pPr>
          </a:lstStyle>
          <a:p>
            <a:r>
              <a:rPr lang="en" dirty="0"/>
              <a:t>02</a:t>
            </a:r>
          </a:p>
        </p:txBody>
      </p:sp>
      <p:sp>
        <p:nvSpPr>
          <p:cNvPr id="13" name="Google Shape;347;p38">
            <a:extLst>
              <a:ext uri="{FF2B5EF4-FFF2-40B4-BE49-F238E27FC236}">
                <a16:creationId xmlns="" xmlns:a16="http://schemas.microsoft.com/office/drawing/2014/main" id="{47BA86B9-0237-612F-1DEF-872D657AF340}"/>
              </a:ext>
            </a:extLst>
          </p:cNvPr>
          <p:cNvSpPr txBox="1">
            <a:spLocks/>
          </p:cNvSpPr>
          <p:nvPr/>
        </p:nvSpPr>
        <p:spPr>
          <a:xfrm>
            <a:off x="3203848" y="2067694"/>
            <a:ext cx="5832648" cy="8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lgn="just"/>
            <a:r>
              <a:rPr lang="en-US" sz="2400" b="1" dirty="0"/>
              <a:t>Topic</a:t>
            </a:r>
            <a:r>
              <a:rPr lang="en-US" sz="2400" dirty="0"/>
              <a:t> : Parking facilities.</a:t>
            </a:r>
          </a:p>
          <a:p>
            <a:pPr marL="0" indent="0" algn="just"/>
            <a:r>
              <a:rPr lang="en-US" sz="2400" dirty="0"/>
              <a:t>Lack of parking vehicles in the cities </a:t>
            </a:r>
          </a:p>
        </p:txBody>
      </p:sp>
      <p:sp>
        <p:nvSpPr>
          <p:cNvPr id="14" name="AutoShape 2" descr="No Parking Vector Art, Icons, and Graphics for Free Download">
            <a:extLst>
              <a:ext uri="{FF2B5EF4-FFF2-40B4-BE49-F238E27FC236}">
                <a16:creationId xmlns="" xmlns:a16="http://schemas.microsoft.com/office/drawing/2014/main" id="{77E8D743-167C-4394-E7A7-14F94DCC48C3}"/>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17" name="Picture 2" descr="Charging fee for parking vehicles outside one's home absurd: Supreme Court  | Delhi News - Times of India">
            <a:extLst>
              <a:ext uri="{FF2B5EF4-FFF2-40B4-BE49-F238E27FC236}">
                <a16:creationId xmlns="" xmlns:a16="http://schemas.microsoft.com/office/drawing/2014/main" id="{851E22FA-3C9E-536C-6F52-31B465D0E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95686"/>
            <a:ext cx="3024336" cy="237626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716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6;p39">
            <a:extLst>
              <a:ext uri="{FF2B5EF4-FFF2-40B4-BE49-F238E27FC236}">
                <a16:creationId xmlns="" xmlns:a16="http://schemas.microsoft.com/office/drawing/2014/main" id="{296C067B-15B2-DB8D-3423-8EF8C0AB6F50}"/>
              </a:ext>
            </a:extLst>
          </p:cNvPr>
          <p:cNvSpPr txBox="1">
            <a:spLocks noGrp="1"/>
          </p:cNvSpPr>
          <p:nvPr>
            <p:ph type="title"/>
          </p:nvPr>
        </p:nvSpPr>
        <p:spPr>
          <a:xfrm>
            <a:off x="827585" y="483518"/>
            <a:ext cx="3384376" cy="841800"/>
          </a:xfrm>
          <a:prstGeom prst="rect">
            <a:avLst/>
          </a:prstGeom>
        </p:spPr>
        <p:txBody>
          <a:bodyPr spcFirstLastPara="1" vert="horz" wrap="square" lIns="91425" tIns="91425" rIns="91425" bIns="91425" rtlCol="0" anchor="ctr" anchorCtr="0">
            <a:noAutofit/>
          </a:bodyPr>
          <a:lstStyle/>
          <a:p>
            <a:pPr lvl="0"/>
            <a:r>
              <a:rPr lang="en" u="sng" dirty="0"/>
              <a:t>Solution</a:t>
            </a:r>
            <a:endParaRPr u="sng" dirty="0"/>
          </a:p>
        </p:txBody>
      </p:sp>
      <p:sp>
        <p:nvSpPr>
          <p:cNvPr id="9" name="Google Shape;359;p39">
            <a:extLst>
              <a:ext uri="{FF2B5EF4-FFF2-40B4-BE49-F238E27FC236}">
                <a16:creationId xmlns="" xmlns:a16="http://schemas.microsoft.com/office/drawing/2014/main" id="{CCF925E2-57B9-2FB6-665E-8ED5A4A7E703}"/>
              </a:ext>
            </a:extLst>
          </p:cNvPr>
          <p:cNvSpPr txBox="1">
            <a:spLocks noGrp="1"/>
          </p:cNvSpPr>
          <p:nvPr>
            <p:ph type="sldNum" idx="12"/>
          </p:nvPr>
        </p:nvSpPr>
        <p:spPr>
          <a:xfrm>
            <a:off x="713075" y="4616554"/>
            <a:ext cx="455700" cy="307500"/>
          </a:xfrm>
          <a:prstGeom prst="rect">
            <a:avLst/>
          </a:prstGeom>
        </p:spPr>
        <p:txBody>
          <a:bodyPr spcFirstLastPara="1" vert="horz" wrap="square" lIns="91425" tIns="91425" rIns="91425" bIns="91425" rtlCol="0" anchor="ctr" anchorCtr="0">
            <a:noAutofit/>
          </a:bodyPr>
          <a:lstStyle/>
          <a:p>
            <a:pPr algn="l"/>
            <a:fld id="{00000000-1234-1234-1234-123412341234}" type="slidenum">
              <a:rPr lang="en"/>
              <a:pPr algn="l"/>
              <a:t>12</a:t>
            </a:fld>
            <a:endParaRPr/>
          </a:p>
        </p:txBody>
      </p:sp>
      <p:sp>
        <p:nvSpPr>
          <p:cNvPr id="10" name="Google Shape;361;p39">
            <a:extLst>
              <a:ext uri="{FF2B5EF4-FFF2-40B4-BE49-F238E27FC236}">
                <a16:creationId xmlns="" xmlns:a16="http://schemas.microsoft.com/office/drawing/2014/main" id="{8097321E-83CB-A92B-E66D-078C893F1954}"/>
              </a:ext>
            </a:extLst>
          </p:cNvPr>
          <p:cNvSpPr txBox="1">
            <a:spLocks/>
          </p:cNvSpPr>
          <p:nvPr/>
        </p:nvSpPr>
        <p:spPr>
          <a:xfrm>
            <a:off x="7332925" y="4623854"/>
            <a:ext cx="10980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r>
              <a:rPr lang="en"/>
              <a:t>2022</a:t>
            </a:r>
          </a:p>
        </p:txBody>
      </p:sp>
      <p:sp>
        <p:nvSpPr>
          <p:cNvPr id="11" name="Google Shape;347;p38">
            <a:extLst>
              <a:ext uri="{FF2B5EF4-FFF2-40B4-BE49-F238E27FC236}">
                <a16:creationId xmlns="" xmlns:a16="http://schemas.microsoft.com/office/drawing/2014/main" id="{F187E9F7-31E1-97B3-D975-23B5C1A9E4AE}"/>
              </a:ext>
            </a:extLst>
          </p:cNvPr>
          <p:cNvSpPr txBox="1">
            <a:spLocks/>
          </p:cNvSpPr>
          <p:nvPr/>
        </p:nvSpPr>
        <p:spPr>
          <a:xfrm>
            <a:off x="467543" y="1292879"/>
            <a:ext cx="4104457" cy="19989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342892" indent="-342892" algn="just">
              <a:buFont typeface="Wingdings" panose="05000000000000000000" pitchFamily="2" charset="2"/>
              <a:buChar char="q"/>
            </a:pPr>
            <a:r>
              <a:rPr lang="en-US" sz="2000" dirty="0"/>
              <a:t>Building up the sensors and installing it on the parking areas.</a:t>
            </a:r>
          </a:p>
          <a:p>
            <a:pPr marL="342892" indent="-342892" algn="just">
              <a:buFont typeface="Wingdings" panose="05000000000000000000" pitchFamily="2" charset="2"/>
              <a:buChar char="q"/>
            </a:pPr>
            <a:r>
              <a:rPr lang="en-US" sz="2000" dirty="0"/>
              <a:t>Developing an application</a:t>
            </a:r>
          </a:p>
        </p:txBody>
      </p:sp>
      <p:pic>
        <p:nvPicPr>
          <p:cNvPr id="14" name="Content Placeholder 4" descr="A picture containing grass, outdoor, sport, athletic game">
            <a:extLst>
              <a:ext uri="{FF2B5EF4-FFF2-40B4-BE49-F238E27FC236}">
                <a16:creationId xmlns="" xmlns:a16="http://schemas.microsoft.com/office/drawing/2014/main" id="{32405A9B-4990-2F09-E6CB-2F32EAE17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9" y="627534"/>
            <a:ext cx="4032448" cy="3600400"/>
          </a:xfrm>
          <a:prstGeom prst="rect">
            <a:avLst/>
          </a:prstGeom>
          <a:noFill/>
          <a:ln>
            <a:noFill/>
          </a:ln>
        </p:spPr>
      </p:pic>
    </p:spTree>
    <p:extLst>
      <p:ext uri="{BB962C8B-B14F-4D97-AF65-F5344CB8AC3E}">
        <p14:creationId xmlns:p14="http://schemas.microsoft.com/office/powerpoint/2010/main" val="59487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990C7A77-8A29-0561-644A-229A171FC704}"/>
              </a:ext>
            </a:extLst>
          </p:cNvPr>
          <p:cNvSpPr>
            <a:spLocks noGrp="1"/>
          </p:cNvSpPr>
          <p:nvPr>
            <p:ph type="sldNum" idx="12"/>
          </p:nvPr>
        </p:nvSpPr>
        <p:spPr/>
        <p:txBody>
          <a:bodyPr/>
          <a:lstStyle/>
          <a:p>
            <a:pPr algn="l"/>
            <a:fld id="{00000000-1234-1234-1234-123412341234}" type="slidenum">
              <a:rPr lang="en" smtClean="0"/>
              <a:pPr algn="l"/>
              <a:t>13</a:t>
            </a:fld>
            <a:endParaRPr lang="en"/>
          </a:p>
        </p:txBody>
      </p:sp>
      <p:sp>
        <p:nvSpPr>
          <p:cNvPr id="10" name="TextBox 9">
            <a:extLst>
              <a:ext uri="{FF2B5EF4-FFF2-40B4-BE49-F238E27FC236}">
                <a16:creationId xmlns="" xmlns:a16="http://schemas.microsoft.com/office/drawing/2014/main" id="{654D9634-66AF-BE4B-F130-B7E5C39981E6}"/>
              </a:ext>
            </a:extLst>
          </p:cNvPr>
          <p:cNvSpPr txBox="1"/>
          <p:nvPr/>
        </p:nvSpPr>
        <p:spPr>
          <a:xfrm>
            <a:off x="611561" y="483519"/>
            <a:ext cx="5586412" cy="646331"/>
          </a:xfrm>
          <a:prstGeom prst="rect">
            <a:avLst/>
          </a:prstGeom>
          <a:noFill/>
        </p:spPr>
        <p:txBody>
          <a:bodyPr wrap="square">
            <a:spAutoFit/>
          </a:bodyPr>
          <a:lstStyle/>
          <a:p>
            <a:r>
              <a:rPr lang="en-IN" sz="3600" u="sng" dirty="0">
                <a:solidFill>
                  <a:schemeClr val="bg1"/>
                </a:solidFill>
                <a:latin typeface="Poppins" pitchFamily="2" charset="0"/>
                <a:cs typeface="Poppins" pitchFamily="2" charset="0"/>
              </a:rPr>
              <a:t>Product overview</a:t>
            </a:r>
            <a:endParaRPr lang="en-IN" sz="3600" dirty="0">
              <a:solidFill>
                <a:schemeClr val="bg1"/>
              </a:solidFill>
              <a:latin typeface="Poppins" pitchFamily="2" charset="0"/>
              <a:cs typeface="Poppins" pitchFamily="2" charset="0"/>
            </a:endParaRPr>
          </a:p>
        </p:txBody>
      </p:sp>
      <p:sp>
        <p:nvSpPr>
          <p:cNvPr id="11" name="TextBox 10">
            <a:extLst>
              <a:ext uri="{FF2B5EF4-FFF2-40B4-BE49-F238E27FC236}">
                <a16:creationId xmlns="" xmlns:a16="http://schemas.microsoft.com/office/drawing/2014/main" id="{C83A50F9-C127-BEEE-EBBA-10E73C750567}"/>
              </a:ext>
            </a:extLst>
          </p:cNvPr>
          <p:cNvSpPr txBox="1"/>
          <p:nvPr/>
        </p:nvSpPr>
        <p:spPr>
          <a:xfrm>
            <a:off x="713076" y="1275606"/>
            <a:ext cx="7675349" cy="3477875"/>
          </a:xfrm>
          <a:prstGeom prst="rect">
            <a:avLst/>
          </a:prstGeom>
          <a:noFill/>
        </p:spPr>
        <p:txBody>
          <a:bodyPr wrap="square" rtlCol="0">
            <a:spAutoFit/>
          </a:bodyPr>
          <a:lstStyle/>
          <a:p>
            <a:pPr marL="342892" indent="-342892" algn="just">
              <a:buClr>
                <a:schemeClr val="accent3"/>
              </a:buClr>
              <a:buFont typeface="Wingdings" panose="05000000000000000000" pitchFamily="2" charset="2"/>
              <a:buChar char="q"/>
            </a:pPr>
            <a:r>
              <a:rPr lang="en-IN" sz="2000" dirty="0">
                <a:solidFill>
                  <a:schemeClr val="bg1"/>
                </a:solidFill>
                <a:latin typeface="Poppins" pitchFamily="2" charset="0"/>
                <a:cs typeface="Poppins" pitchFamily="2" charset="0"/>
              </a:rPr>
              <a:t>We can implement the sensors on the roads where vehicles can be parked. </a:t>
            </a:r>
          </a:p>
          <a:p>
            <a:pPr marL="342892" indent="-342892" algn="just">
              <a:buFont typeface="Wingdings" panose="05000000000000000000" pitchFamily="2" charset="2"/>
              <a:buChar char="q"/>
            </a:pPr>
            <a:endParaRPr lang="en-IN" sz="2000" dirty="0">
              <a:solidFill>
                <a:schemeClr val="bg1"/>
              </a:solidFill>
              <a:latin typeface="Poppins" pitchFamily="2" charset="0"/>
              <a:cs typeface="Poppins" pitchFamily="2" charset="0"/>
            </a:endParaRPr>
          </a:p>
          <a:p>
            <a:pPr marL="342892" indent="-342892" algn="just">
              <a:buClr>
                <a:schemeClr val="accent3"/>
              </a:buClr>
              <a:buFont typeface="Wingdings" panose="05000000000000000000" pitchFamily="2" charset="2"/>
              <a:buChar char="q"/>
            </a:pPr>
            <a:r>
              <a:rPr lang="en-IN" sz="2000" dirty="0">
                <a:solidFill>
                  <a:schemeClr val="bg1"/>
                </a:solidFill>
                <a:latin typeface="Poppins" pitchFamily="2" charset="0"/>
                <a:cs typeface="Poppins" pitchFamily="2" charset="0"/>
              </a:rPr>
              <a:t>An application can be developed so the users can see whether parking options are available near there location through the sensors in a proper way the vehicles can be </a:t>
            </a:r>
            <a:r>
              <a:rPr lang="en-IN" sz="2000" dirty="0" smtClean="0">
                <a:solidFill>
                  <a:schemeClr val="bg1"/>
                </a:solidFill>
                <a:latin typeface="Poppins" pitchFamily="2" charset="0"/>
                <a:cs typeface="Poppins" pitchFamily="2" charset="0"/>
              </a:rPr>
              <a:t>parked</a:t>
            </a:r>
          </a:p>
          <a:p>
            <a:pPr marL="342892" indent="-342892" algn="just">
              <a:buClr>
                <a:schemeClr val="accent3"/>
              </a:buClr>
              <a:buFont typeface="Wingdings" panose="05000000000000000000" pitchFamily="2" charset="2"/>
              <a:buChar char="q"/>
            </a:pPr>
            <a:endParaRPr lang="en-IN" sz="2000" dirty="0">
              <a:solidFill>
                <a:schemeClr val="bg1"/>
              </a:solidFill>
              <a:latin typeface="Poppins" pitchFamily="2" charset="0"/>
              <a:cs typeface="Poppins" pitchFamily="2" charset="0"/>
            </a:endParaRPr>
          </a:p>
          <a:p>
            <a:pPr marL="342892" indent="-342892" algn="just">
              <a:buClr>
                <a:schemeClr val="accent3"/>
              </a:buClr>
              <a:buFont typeface="Wingdings" panose="05000000000000000000" pitchFamily="2" charset="2"/>
              <a:buChar char="q"/>
            </a:pPr>
            <a:r>
              <a:rPr lang="en-US" sz="2000" dirty="0">
                <a:solidFill>
                  <a:srgbClr val="FFC000"/>
                </a:solidFill>
                <a:latin typeface="Poppins" pitchFamily="2" charset="0"/>
                <a:cs typeface="Poppins" pitchFamily="2" charset="0"/>
              </a:rPr>
              <a:t>Energy </a:t>
            </a:r>
            <a:r>
              <a:rPr lang="en-US" sz="2000" dirty="0" smtClean="0">
                <a:solidFill>
                  <a:srgbClr val="FFC000"/>
                </a:solidFill>
                <a:latin typeface="Poppins" pitchFamily="2" charset="0"/>
                <a:cs typeface="Poppins" pitchFamily="2" charset="0"/>
              </a:rPr>
              <a:t>: </a:t>
            </a:r>
            <a:r>
              <a:rPr lang="en-US" sz="2000" dirty="0" smtClean="0">
                <a:solidFill>
                  <a:schemeClr val="accent3"/>
                </a:solidFill>
                <a:latin typeface="Poppins" pitchFamily="2" charset="0"/>
                <a:cs typeface="Poppins" pitchFamily="2" charset="0"/>
              </a:rPr>
              <a:t>The energy source can be used with solar panels.</a:t>
            </a:r>
            <a:endParaRPr lang="en-IN" sz="2000" dirty="0">
              <a:solidFill>
                <a:schemeClr val="bg1"/>
              </a:solidFill>
              <a:latin typeface="Poppins" pitchFamily="2" charset="0"/>
              <a:cs typeface="Poppins" pitchFamily="2" charset="0"/>
            </a:endParaRPr>
          </a:p>
          <a:p>
            <a:pPr marL="285743" indent="-285743" algn="just">
              <a:buFont typeface="Arial" panose="020B0604020202020204" pitchFamily="34" charset="0"/>
              <a:buChar char="•"/>
            </a:pPr>
            <a:endParaRPr lang="en-IN" sz="2000" dirty="0">
              <a:solidFill>
                <a:schemeClr val="bg1"/>
              </a:solidFill>
              <a:latin typeface="Poppins" pitchFamily="2" charset="0"/>
              <a:cs typeface="Poppins" pitchFamily="2" charset="0"/>
            </a:endParaRPr>
          </a:p>
        </p:txBody>
      </p:sp>
    </p:spTree>
    <p:extLst>
      <p:ext uri="{BB962C8B-B14F-4D97-AF65-F5344CB8AC3E}">
        <p14:creationId xmlns:p14="http://schemas.microsoft.com/office/powerpoint/2010/main" val="376408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39303DD-3718-6092-0B6B-EB73D38434DD}"/>
              </a:ext>
            </a:extLst>
          </p:cNvPr>
          <p:cNvSpPr>
            <a:spLocks noGrp="1"/>
          </p:cNvSpPr>
          <p:nvPr>
            <p:ph type="sldNum" idx="12"/>
          </p:nvPr>
        </p:nvSpPr>
        <p:spPr/>
        <p:txBody>
          <a:bodyPr/>
          <a:lstStyle/>
          <a:p>
            <a:pPr algn="l"/>
            <a:fld id="{00000000-1234-1234-1234-123412341234}" type="slidenum">
              <a:rPr lang="en" smtClean="0"/>
              <a:pPr algn="l"/>
              <a:t>14</a:t>
            </a:fld>
            <a:endParaRPr lang="en"/>
          </a:p>
        </p:txBody>
      </p:sp>
      <p:sp>
        <p:nvSpPr>
          <p:cNvPr id="8" name="Google Shape;356;p39">
            <a:extLst>
              <a:ext uri="{FF2B5EF4-FFF2-40B4-BE49-F238E27FC236}">
                <a16:creationId xmlns="" xmlns:a16="http://schemas.microsoft.com/office/drawing/2014/main" id="{7FF37919-CE0A-D8C7-8B71-80CAEB9398B7}"/>
              </a:ext>
            </a:extLst>
          </p:cNvPr>
          <p:cNvSpPr txBox="1">
            <a:spLocks noGrp="1"/>
          </p:cNvSpPr>
          <p:nvPr>
            <p:ph type="title"/>
          </p:nvPr>
        </p:nvSpPr>
        <p:spPr>
          <a:xfrm>
            <a:off x="611561" y="339502"/>
            <a:ext cx="7920880" cy="841800"/>
          </a:xfrm>
          <a:prstGeom prst="rect">
            <a:avLst/>
          </a:prstGeom>
        </p:spPr>
        <p:txBody>
          <a:bodyPr spcFirstLastPara="1" vert="horz" wrap="square" lIns="91425" tIns="91425" rIns="91425" bIns="91425" rtlCol="0" anchor="ctr" anchorCtr="0">
            <a:noAutofit/>
          </a:bodyPr>
          <a:lstStyle/>
          <a:p>
            <a:pPr lvl="0"/>
            <a:r>
              <a:rPr lang="en-IN" u="sng" dirty="0">
                <a:solidFill>
                  <a:schemeClr val="bg1"/>
                </a:solidFill>
              </a:rPr>
              <a:t>Market &amp; Competition</a:t>
            </a:r>
          </a:p>
        </p:txBody>
      </p:sp>
      <p:sp>
        <p:nvSpPr>
          <p:cNvPr id="9" name="Google Shape;359;p39">
            <a:extLst>
              <a:ext uri="{FF2B5EF4-FFF2-40B4-BE49-F238E27FC236}">
                <a16:creationId xmlns="" xmlns:a16="http://schemas.microsoft.com/office/drawing/2014/main" id="{F76D0E70-658C-D104-0BD3-F02695711AD2}"/>
              </a:ext>
            </a:extLst>
          </p:cNvPr>
          <p:cNvSpPr txBox="1">
            <a:spLocks/>
          </p:cNvSpPr>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2pPr>
            <a:lvl3pPr marR="0" lvl="2"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3pPr>
            <a:lvl4pPr marR="0" lvl="3"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4pPr>
            <a:lvl5pPr marR="0" lvl="4"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5pPr>
            <a:lvl6pPr marR="0" lvl="5"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6pPr>
            <a:lvl7pPr marR="0" lvl="6"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7pPr>
            <a:lvl8pPr marR="0" lvl="7"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8pPr>
            <a:lvl9pPr marR="0" lvl="8" algn="l" rtl="0">
              <a:lnSpc>
                <a:spcPct val="100000"/>
              </a:lnSpc>
              <a:spcBef>
                <a:spcPts val="0"/>
              </a:spcBef>
              <a:spcAft>
                <a:spcPts val="0"/>
              </a:spcAft>
              <a:buClr>
                <a:srgbClr val="000000"/>
              </a:buClr>
              <a:buFont typeface="Arial"/>
              <a:buNone/>
              <a:defRPr sz="1000" b="0" i="0" u="none" strike="noStrike" cap="none">
                <a:solidFill>
                  <a:schemeClr val="lt1"/>
                </a:solidFill>
                <a:latin typeface="Poppins"/>
                <a:ea typeface="Poppins"/>
                <a:cs typeface="Poppins"/>
                <a:sym typeface="Poppins"/>
              </a:defRPr>
            </a:lvl9pPr>
          </a:lstStyle>
          <a:p>
            <a:fld id="{00000000-1234-1234-1234-123412341234}" type="slidenum">
              <a:rPr lang="en"/>
              <a:pPr/>
              <a:t>14</a:t>
            </a:fld>
            <a:endParaRPr lang="en"/>
          </a:p>
        </p:txBody>
      </p:sp>
      <p:sp>
        <p:nvSpPr>
          <p:cNvPr id="10" name="Google Shape;361;p39">
            <a:extLst>
              <a:ext uri="{FF2B5EF4-FFF2-40B4-BE49-F238E27FC236}">
                <a16:creationId xmlns="" xmlns:a16="http://schemas.microsoft.com/office/drawing/2014/main" id="{FA3CA419-73DE-935D-DD9D-A38D78522A5F}"/>
              </a:ext>
            </a:extLst>
          </p:cNvPr>
          <p:cNvSpPr txBox="1">
            <a:spLocks/>
          </p:cNvSpPr>
          <p:nvPr/>
        </p:nvSpPr>
        <p:spPr>
          <a:xfrm>
            <a:off x="7332925" y="4623854"/>
            <a:ext cx="1098000" cy="30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0" indent="0"/>
            <a:r>
              <a:rPr lang="en"/>
              <a:t>2022</a:t>
            </a:r>
          </a:p>
        </p:txBody>
      </p:sp>
      <p:sp>
        <p:nvSpPr>
          <p:cNvPr id="11" name="Google Shape;347;p38">
            <a:extLst>
              <a:ext uri="{FF2B5EF4-FFF2-40B4-BE49-F238E27FC236}">
                <a16:creationId xmlns="" xmlns:a16="http://schemas.microsoft.com/office/drawing/2014/main" id="{51E13B64-C241-8886-DAF9-B81E64861F6B}"/>
              </a:ext>
            </a:extLst>
          </p:cNvPr>
          <p:cNvSpPr txBox="1">
            <a:spLocks/>
          </p:cNvSpPr>
          <p:nvPr/>
        </p:nvSpPr>
        <p:spPr>
          <a:xfrm>
            <a:off x="683568" y="1123950"/>
            <a:ext cx="7488832" cy="236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000"/>
              <a:buFont typeface="Poppins"/>
              <a:buNone/>
              <a:defRPr sz="1000" b="0" i="0" u="none" strike="noStrike" cap="none">
                <a:solidFill>
                  <a:schemeClr val="lt1"/>
                </a:solidFill>
                <a:latin typeface="Poppins"/>
                <a:ea typeface="Poppins"/>
                <a:cs typeface="Poppins"/>
                <a:sym typeface="Poppins"/>
              </a:defRPr>
            </a:lvl9pPr>
          </a:lstStyle>
          <a:p>
            <a:pPr marL="342911" indent="-342900" algn="just">
              <a:buFont typeface="Wingdings" pitchFamily="2" charset="2"/>
              <a:buChar char="q"/>
            </a:pPr>
            <a:r>
              <a:rPr lang="en-US" sz="2000" dirty="0" smtClean="0">
                <a:solidFill>
                  <a:srgbClr val="FFC000"/>
                </a:solidFill>
              </a:rPr>
              <a:t>Finance : </a:t>
            </a:r>
            <a:r>
              <a:rPr lang="en-US" sz="2000" dirty="0" smtClean="0"/>
              <a:t>The </a:t>
            </a:r>
            <a:r>
              <a:rPr lang="en-US" sz="2000" dirty="0"/>
              <a:t>implantation of this idea may cost to an estimate of 5</a:t>
            </a:r>
            <a:r>
              <a:rPr lang="en-US" sz="2000" dirty="0" smtClean="0"/>
              <a:t>0k </a:t>
            </a:r>
            <a:r>
              <a:rPr lang="en-US" sz="2000" dirty="0"/>
              <a:t>– </a:t>
            </a:r>
            <a:r>
              <a:rPr lang="en-US" sz="2000" dirty="0" smtClean="0"/>
              <a:t>60k</a:t>
            </a:r>
            <a:r>
              <a:rPr lang="en-US" sz="2000" dirty="0"/>
              <a:t>.</a:t>
            </a:r>
          </a:p>
          <a:p>
            <a:pPr marL="342911" indent="-342900" algn="just">
              <a:buFont typeface="Wingdings" pitchFamily="2" charset="2"/>
              <a:buChar char="q"/>
            </a:pPr>
            <a:endParaRPr lang="en-US" sz="2000" dirty="0" smtClean="0"/>
          </a:p>
          <a:p>
            <a:pPr marL="342911" indent="-342900" algn="just">
              <a:buFont typeface="Wingdings" pitchFamily="2" charset="2"/>
              <a:buChar char="q"/>
            </a:pPr>
            <a:endParaRPr lang="en-US" sz="2000" dirty="0"/>
          </a:p>
          <a:p>
            <a:pPr marL="342911" indent="-342900" algn="just">
              <a:buFont typeface="Wingdings" pitchFamily="2" charset="2"/>
              <a:buChar char="q"/>
            </a:pPr>
            <a:r>
              <a:rPr lang="en-US" sz="2000" dirty="0" smtClean="0"/>
              <a:t>This </a:t>
            </a:r>
            <a:r>
              <a:rPr lang="en-US" sz="2000" dirty="0"/>
              <a:t>idea can be used in Research and Development in government sector that intern profits to the public users.</a:t>
            </a:r>
          </a:p>
        </p:txBody>
      </p:sp>
    </p:spTree>
    <p:extLst>
      <p:ext uri="{BB962C8B-B14F-4D97-AF65-F5344CB8AC3E}">
        <p14:creationId xmlns:p14="http://schemas.microsoft.com/office/powerpoint/2010/main" val="121995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56;p39">
            <a:extLst>
              <a:ext uri="{FF2B5EF4-FFF2-40B4-BE49-F238E27FC236}">
                <a16:creationId xmlns="" xmlns:a16="http://schemas.microsoft.com/office/drawing/2014/main" id="{DDC3BDEB-86E8-275A-ED74-554794C52EA2}"/>
              </a:ext>
            </a:extLst>
          </p:cNvPr>
          <p:cNvSpPr txBox="1">
            <a:spLocks noGrp="1"/>
          </p:cNvSpPr>
          <p:nvPr>
            <p:ph type="title"/>
          </p:nvPr>
        </p:nvSpPr>
        <p:spPr>
          <a:xfrm>
            <a:off x="654671" y="696706"/>
            <a:ext cx="5940660" cy="631350"/>
          </a:xfrm>
          <a:prstGeom prst="rect">
            <a:avLst/>
          </a:prstGeom>
        </p:spPr>
        <p:txBody>
          <a:bodyPr spcFirstLastPara="1" wrap="square" lIns="68569" tIns="68569" rIns="68569" bIns="68569" anchor="ctr" anchorCtr="0">
            <a:noAutofit/>
          </a:bodyPr>
          <a:lstStyle/>
          <a:p>
            <a:pPr lvl="0"/>
            <a:r>
              <a:rPr lang="en-IN" u="sng" dirty="0">
                <a:solidFill>
                  <a:schemeClr val="bg1"/>
                </a:solidFill>
              </a:rPr>
              <a:t>Business model</a:t>
            </a:r>
          </a:p>
        </p:txBody>
      </p:sp>
      <p:sp>
        <p:nvSpPr>
          <p:cNvPr id="8" name="Google Shape;359;p39">
            <a:extLst>
              <a:ext uri="{FF2B5EF4-FFF2-40B4-BE49-F238E27FC236}">
                <a16:creationId xmlns="" xmlns:a16="http://schemas.microsoft.com/office/drawing/2014/main" id="{78E29A19-B8C1-280C-4CFD-9C961AD0A6F5}"/>
              </a:ext>
            </a:extLst>
          </p:cNvPr>
          <p:cNvSpPr txBox="1">
            <a:spLocks noGrp="1"/>
          </p:cNvSpPr>
          <p:nvPr>
            <p:ph type="sldNum" idx="12"/>
          </p:nvPr>
        </p:nvSpPr>
        <p:spPr>
          <a:xfrm>
            <a:off x="838820" y="4692614"/>
            <a:ext cx="341775" cy="230625"/>
          </a:xfrm>
          <a:prstGeom prst="rect">
            <a:avLst/>
          </a:prstGeom>
        </p:spPr>
        <p:txBody>
          <a:bodyPr spcFirstLastPara="1" wrap="square" lIns="68569" tIns="68569" rIns="68569" bIns="68569" anchor="ctr" anchorCtr="0">
            <a:noAutofit/>
          </a:bodyPr>
          <a:lstStyle/>
          <a:p>
            <a:fld id="{00000000-1234-1234-1234-123412341234}" type="slidenum">
              <a:rPr lang="en"/>
              <a:pPr/>
              <a:t>15</a:t>
            </a:fld>
            <a:endParaRPr dirty="0"/>
          </a:p>
        </p:txBody>
      </p:sp>
      <p:sp>
        <p:nvSpPr>
          <p:cNvPr id="9" name="Google Shape;361;p39">
            <a:extLst>
              <a:ext uri="{FF2B5EF4-FFF2-40B4-BE49-F238E27FC236}">
                <a16:creationId xmlns="" xmlns:a16="http://schemas.microsoft.com/office/drawing/2014/main" id="{2187CEE1-3A4A-A1BC-7247-6C6A9B455BA2}"/>
              </a:ext>
            </a:extLst>
          </p:cNvPr>
          <p:cNvSpPr txBox="1">
            <a:spLocks/>
          </p:cNvSpPr>
          <p:nvPr/>
        </p:nvSpPr>
        <p:spPr>
          <a:xfrm>
            <a:off x="7620000" y="4703524"/>
            <a:ext cx="823500" cy="230625"/>
          </a:xfrm>
          <a:prstGeom prst="rect">
            <a:avLst/>
          </a:prstGeom>
        </p:spPr>
        <p:txBody>
          <a:bodyPr spcFirstLastPara="1" vert="horz" wrap="square" lIns="68569" tIns="68569" rIns="68569" bIns="68569" rtlCol="0" anchor="ctr" anchorCtr="0">
            <a:noAutofit/>
          </a:bodyPr>
          <a:lstStyle>
            <a:lvl1pPr marL="228600" lvl="0"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1pPr>
            <a:lvl2pPr marL="685800" lvl="1"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2pPr>
            <a:lvl3pPr marL="1143000" lvl="2"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3pPr>
            <a:lvl4pPr marL="1600200" lvl="3"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4pPr>
            <a:lvl5pPr marL="2057400" lvl="4"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5pPr>
            <a:lvl6pPr marL="2514600" lvl="5"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6pPr>
            <a:lvl7pPr marL="2971800" lvl="6"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7pPr>
            <a:lvl8pPr marL="3429000" lvl="7"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8pPr>
            <a:lvl9pPr marL="3886200" lvl="8" indent="-228600" algn="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9pPr>
          </a:lstStyle>
          <a:p>
            <a:pPr marL="0" indent="0"/>
            <a:r>
              <a:rPr lang="en" sz="1000" dirty="0">
                <a:solidFill>
                  <a:schemeClr val="bg1"/>
                </a:solidFill>
              </a:rPr>
              <a:t>2022</a:t>
            </a:r>
          </a:p>
        </p:txBody>
      </p:sp>
      <p:sp>
        <p:nvSpPr>
          <p:cNvPr id="10" name="Google Shape;347;p38">
            <a:extLst>
              <a:ext uri="{FF2B5EF4-FFF2-40B4-BE49-F238E27FC236}">
                <a16:creationId xmlns="" xmlns:a16="http://schemas.microsoft.com/office/drawing/2014/main" id="{4F7838FE-5125-4F6B-DF3F-9125AED3781E}"/>
              </a:ext>
            </a:extLst>
          </p:cNvPr>
          <p:cNvSpPr txBox="1">
            <a:spLocks/>
          </p:cNvSpPr>
          <p:nvPr/>
        </p:nvSpPr>
        <p:spPr>
          <a:xfrm>
            <a:off x="539552" y="1709211"/>
            <a:ext cx="7834658" cy="2106234"/>
          </a:xfrm>
          <a:prstGeom prst="rect">
            <a:avLst/>
          </a:prstGeom>
        </p:spPr>
        <p:txBody>
          <a:bodyPr spcFirstLastPara="1" vert="horz" wrap="square" lIns="68569" tIns="68569" rIns="68569" bIns="68569" rtlCol="0" anchor="ctr" anchorCtr="0">
            <a:noAutofit/>
          </a:bodyPr>
          <a:lstStyle>
            <a:lvl1pPr marL="228600" lvl="0"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000"/>
              <a:buFont typeface="Arial" panose="020B0604020202020204" pitchFamily="34" charset="0"/>
              <a:buNone/>
              <a:defRPr sz="1333" kern="1200">
                <a:solidFill>
                  <a:schemeClr val="tx1"/>
                </a:solidFill>
                <a:latin typeface="+mn-lt"/>
                <a:ea typeface="+mn-ea"/>
                <a:cs typeface="+mn-cs"/>
              </a:defRPr>
            </a:lvl9pPr>
          </a:lstStyle>
          <a:p>
            <a:pPr marL="0" indent="0" algn="just"/>
            <a:endParaRPr lang="en-US" sz="2000" dirty="0">
              <a:solidFill>
                <a:schemeClr val="bg1"/>
              </a:solidFill>
              <a:latin typeface="Poppins" pitchFamily="2" charset="0"/>
              <a:cs typeface="Poppins" pitchFamily="2" charset="0"/>
            </a:endParaRPr>
          </a:p>
          <a:p>
            <a:pPr indent="-342900" algn="just">
              <a:buFont typeface="Wingdings" pitchFamily="2" charset="2"/>
              <a:buChar char="q"/>
            </a:pPr>
            <a:r>
              <a:rPr lang="en-US" sz="2000" dirty="0">
                <a:solidFill>
                  <a:schemeClr val="bg1"/>
                </a:solidFill>
                <a:latin typeface="Poppins" pitchFamily="2" charset="0"/>
                <a:cs typeface="Poppins" pitchFamily="2" charset="0"/>
              </a:rPr>
              <a:t>The maintenance of server can be charged to maintain ongoing data.</a:t>
            </a:r>
          </a:p>
          <a:p>
            <a:pPr indent="-342900" algn="just">
              <a:buFont typeface="Wingdings" pitchFamily="2" charset="2"/>
              <a:buChar char="q"/>
            </a:pPr>
            <a:endParaRPr lang="en-US" sz="2000" dirty="0">
              <a:solidFill>
                <a:schemeClr val="bg1"/>
              </a:solidFill>
              <a:latin typeface="Poppins" pitchFamily="2" charset="0"/>
              <a:cs typeface="Poppins" pitchFamily="2" charset="0"/>
            </a:endParaRPr>
          </a:p>
          <a:p>
            <a:pPr indent="-342900" algn="just">
              <a:buFont typeface="Wingdings" pitchFamily="2" charset="2"/>
              <a:buChar char="q"/>
            </a:pPr>
            <a:r>
              <a:rPr lang="en-US" sz="2000" dirty="0">
                <a:solidFill>
                  <a:schemeClr val="bg1"/>
                </a:solidFill>
                <a:latin typeface="Poppins" pitchFamily="2" charset="0"/>
                <a:cs typeface="Poppins" pitchFamily="2" charset="0"/>
              </a:rPr>
              <a:t>The application usage and the sensors can be charged through the road taxes.</a:t>
            </a:r>
          </a:p>
          <a:p>
            <a:pPr indent="-342900" algn="just">
              <a:buFont typeface="Wingdings" pitchFamily="2" charset="2"/>
              <a:buChar char="q"/>
            </a:pPr>
            <a:endParaRPr lang="en-US" sz="2000" dirty="0">
              <a:solidFill>
                <a:schemeClr val="bg1"/>
              </a:solidFill>
              <a:latin typeface="Poppins" pitchFamily="2" charset="0"/>
              <a:cs typeface="Poppins" pitchFamily="2" charset="0"/>
            </a:endParaRPr>
          </a:p>
          <a:p>
            <a:pPr indent="-342900" algn="just">
              <a:buFont typeface="Wingdings" pitchFamily="2" charset="2"/>
              <a:buChar char="q"/>
            </a:pPr>
            <a:endParaRPr lang="en-US" sz="2000" dirty="0">
              <a:solidFill>
                <a:schemeClr val="bg1"/>
              </a:solidFill>
              <a:latin typeface="Poppins" pitchFamily="2" charset="0"/>
              <a:cs typeface="Poppins" pitchFamily="2" charset="0"/>
            </a:endParaRPr>
          </a:p>
        </p:txBody>
      </p:sp>
    </p:spTree>
    <p:extLst>
      <p:ext uri="{BB962C8B-B14F-4D97-AF65-F5344CB8AC3E}">
        <p14:creationId xmlns:p14="http://schemas.microsoft.com/office/powerpoint/2010/main" val="2970058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383240"/>
            <a:ext cx="6248400" cy="841800"/>
          </a:xfrm>
        </p:spPr>
        <p:txBody>
          <a:bodyPr/>
          <a:lstStyle/>
          <a:p>
            <a:r>
              <a:rPr lang="en-US" sz="3200" dirty="0" smtClean="0"/>
              <a:t>Air pollution in smart cities</a:t>
            </a:r>
            <a:endParaRPr lang="en-US" sz="3200" dirty="0"/>
          </a:p>
        </p:txBody>
      </p:sp>
      <p:sp>
        <p:nvSpPr>
          <p:cNvPr id="3" name="Slide Number Placeholder 2"/>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16</a:t>
            </a:fld>
            <a:endParaRPr lang="en"/>
          </a:p>
        </p:txBody>
      </p:sp>
      <p:sp>
        <p:nvSpPr>
          <p:cNvPr id="4" name="Subtitle 3"/>
          <p:cNvSpPr>
            <a:spLocks noGrp="1"/>
          </p:cNvSpPr>
          <p:nvPr>
            <p:ph type="subTitle" idx="1"/>
          </p:nvPr>
        </p:nvSpPr>
        <p:spPr>
          <a:xfrm>
            <a:off x="1600200" y="745444"/>
            <a:ext cx="3854400" cy="609600"/>
          </a:xfrm>
        </p:spPr>
        <p:txBody>
          <a:bodyPr/>
          <a:lstStyle/>
          <a:p>
            <a:pPr algn="l"/>
            <a:r>
              <a:rPr lang="en-US" sz="4400" dirty="0" smtClean="0"/>
              <a:t>Problem -3</a:t>
            </a:r>
            <a:endParaRPr lang="en-US" sz="4400" dirty="0"/>
          </a:p>
        </p:txBody>
      </p:sp>
      <p:sp>
        <p:nvSpPr>
          <p:cNvPr id="7" name="Subtitle 6"/>
          <p:cNvSpPr>
            <a:spLocks noGrp="1"/>
          </p:cNvSpPr>
          <p:nvPr>
            <p:ph type="subTitle" idx="4"/>
          </p:nvPr>
        </p:nvSpPr>
        <p:spPr/>
        <p:txBody>
          <a:bodyPr/>
          <a:lstStyle/>
          <a:p>
            <a:r>
              <a:rPr lang="en-US" dirty="0" smtClean="0"/>
              <a:t>2022</a:t>
            </a:r>
            <a:endParaRPr lang="en-US" dirty="0"/>
          </a:p>
        </p:txBody>
      </p:sp>
      <p:pic>
        <p:nvPicPr>
          <p:cNvPr id="8" name="Picture 7" descr="air qquality.jpg"/>
          <p:cNvPicPr>
            <a:picLocks noChangeAspect="1"/>
          </p:cNvPicPr>
          <p:nvPr/>
        </p:nvPicPr>
        <p:blipFill>
          <a:blip r:embed="rId2"/>
          <a:stretch>
            <a:fillRect/>
          </a:stretch>
        </p:blipFill>
        <p:spPr>
          <a:xfrm>
            <a:off x="4495800" y="2194559"/>
            <a:ext cx="3962400" cy="2303721"/>
          </a:xfrm>
          <a:prstGeom prst="rect">
            <a:avLst/>
          </a:prstGeom>
        </p:spPr>
      </p:pic>
      <p:sp>
        <p:nvSpPr>
          <p:cNvPr id="9" name="Google Shape;355;p39">
            <a:extLst>
              <a:ext uri="{FF2B5EF4-FFF2-40B4-BE49-F238E27FC236}">
                <a16:creationId xmlns="" xmlns:a16="http://schemas.microsoft.com/office/drawing/2014/main" id="{685ABB43-677B-6AE6-2F67-2B860DF54128}"/>
              </a:ext>
            </a:extLst>
          </p:cNvPr>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10" name="Google Shape;358;p39">
            <a:extLst>
              <a:ext uri="{FF2B5EF4-FFF2-40B4-BE49-F238E27FC236}">
                <a16:creationId xmlns="" xmlns:a16="http://schemas.microsoft.com/office/drawing/2014/main" id="{DDEC3E13-9016-DC72-01A7-98F6B046C32F}"/>
              </a:ext>
            </a:extLst>
          </p:cNvPr>
          <p:cNvSpPr txBox="1">
            <a:spLocks/>
          </p:cNvSpPr>
          <p:nvPr/>
        </p:nvSpPr>
        <p:spPr>
          <a:xfrm>
            <a:off x="394628" y="610714"/>
            <a:ext cx="1027200" cy="7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000"/>
              <a:buFont typeface="Poppins SemiBold"/>
              <a:buNone/>
              <a:defRPr sz="4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5000"/>
              <a:buFont typeface="Poppins SemiBold"/>
              <a:buNone/>
              <a:defRPr sz="5000" b="0" i="0" u="none" strike="noStrike" cap="none">
                <a:solidFill>
                  <a:schemeClr val="lt1"/>
                </a:solidFill>
                <a:latin typeface="Poppins SemiBold"/>
                <a:ea typeface="Poppins SemiBold"/>
                <a:cs typeface="Poppins SemiBold"/>
                <a:sym typeface="Poppins SemiBold"/>
              </a:defRPr>
            </a:lvl9pPr>
          </a:lstStyle>
          <a:p>
            <a:r>
              <a:rPr lang="en" dirty="0" smtClean="0"/>
              <a:t>03</a:t>
            </a:r>
            <a:endParaRPr lang="e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17</a:t>
            </a:fld>
            <a:endParaRPr lang="en"/>
          </a:p>
        </p:txBody>
      </p:sp>
      <p:sp>
        <p:nvSpPr>
          <p:cNvPr id="4" name="Subtitle 3"/>
          <p:cNvSpPr>
            <a:spLocks noGrp="1"/>
          </p:cNvSpPr>
          <p:nvPr>
            <p:ph type="subTitle" idx="2"/>
          </p:nvPr>
        </p:nvSpPr>
        <p:spPr/>
        <p:txBody>
          <a:bodyPr/>
          <a:lstStyle/>
          <a:p>
            <a:r>
              <a:rPr lang="en-IN" dirty="0" smtClean="0"/>
              <a:t>2022</a:t>
            </a:r>
            <a:endParaRPr lang="en-IN" dirty="0"/>
          </a:p>
        </p:txBody>
      </p:sp>
      <p:sp>
        <p:nvSpPr>
          <p:cNvPr id="5" name="Title 4"/>
          <p:cNvSpPr>
            <a:spLocks noGrp="1"/>
          </p:cNvSpPr>
          <p:nvPr>
            <p:ph type="title"/>
          </p:nvPr>
        </p:nvSpPr>
        <p:spPr>
          <a:xfrm>
            <a:off x="-5080" y="133350"/>
            <a:ext cx="7620000" cy="533400"/>
          </a:xfrm>
        </p:spPr>
        <p:txBody>
          <a:bodyPr/>
          <a:lstStyle/>
          <a:p>
            <a:pPr algn="l"/>
            <a:r>
              <a:rPr lang="en-IN" sz="2800" dirty="0" smtClean="0"/>
              <a:t>Why air monitoring system is required?</a:t>
            </a:r>
            <a:endParaRPr lang="en-IN" sz="2800" dirty="0"/>
          </a:p>
        </p:txBody>
      </p:sp>
      <p:sp>
        <p:nvSpPr>
          <p:cNvPr id="6" name="Subtitle 5"/>
          <p:cNvSpPr>
            <a:spLocks noGrp="1"/>
          </p:cNvSpPr>
          <p:nvPr>
            <p:ph type="subTitle" idx="3"/>
          </p:nvPr>
        </p:nvSpPr>
        <p:spPr>
          <a:xfrm>
            <a:off x="228600" y="2952750"/>
            <a:ext cx="8534400" cy="1752600"/>
          </a:xfrm>
        </p:spPr>
        <p:txBody>
          <a:bodyPr/>
          <a:lstStyle/>
          <a:p>
            <a:pPr algn="just"/>
            <a:r>
              <a:rPr lang="en-US" dirty="0" smtClean="0"/>
              <a:t>	</a:t>
            </a:r>
            <a:r>
              <a:rPr lang="en-US" sz="1700" dirty="0" smtClean="0"/>
              <a:t>For </a:t>
            </a:r>
            <a:r>
              <a:rPr lang="en-US" sz="1700" dirty="0"/>
              <a:t>Smart cities, it is necessary to monitor the environmental conditions for identifying the sources of pollution and mitigate them. So, a network of low-cost air quality monitoring sensor nodes can be deployed to monitor air quality and meteorological parameters. Hence, through pollution source detection, the city can take corrective measures and improve its environmental health.</a:t>
            </a:r>
            <a:endParaRPr lang="en-IN" sz="17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31520"/>
            <a:ext cx="7924800" cy="2114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715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18</a:t>
            </a:fld>
            <a:endParaRPr lang="en"/>
          </a:p>
        </p:txBody>
      </p:sp>
      <p:sp>
        <p:nvSpPr>
          <p:cNvPr id="4" name="Subtitle 3"/>
          <p:cNvSpPr>
            <a:spLocks noGrp="1"/>
          </p:cNvSpPr>
          <p:nvPr>
            <p:ph type="subTitle" idx="2"/>
          </p:nvPr>
        </p:nvSpPr>
        <p:spPr/>
        <p:txBody>
          <a:bodyPr/>
          <a:lstStyle/>
          <a:p>
            <a:r>
              <a:rPr lang="en-US" dirty="0" smtClean="0"/>
              <a:t>2022</a:t>
            </a:r>
            <a:endParaRPr lang="en-US" dirty="0"/>
          </a:p>
        </p:txBody>
      </p:sp>
      <p:sp>
        <p:nvSpPr>
          <p:cNvPr id="5" name="Title 4"/>
          <p:cNvSpPr>
            <a:spLocks noGrp="1"/>
          </p:cNvSpPr>
          <p:nvPr>
            <p:ph type="title"/>
          </p:nvPr>
        </p:nvSpPr>
        <p:spPr>
          <a:xfrm>
            <a:off x="457200" y="514350"/>
            <a:ext cx="3465300" cy="572700"/>
          </a:xfrm>
        </p:spPr>
        <p:txBody>
          <a:bodyPr/>
          <a:lstStyle/>
          <a:p>
            <a:pPr algn="l"/>
            <a:r>
              <a:rPr lang="en" sz="4400" u="sng" dirty="0" smtClean="0"/>
              <a:t>Solution</a:t>
            </a:r>
            <a:endParaRPr lang="en-US" sz="4400" dirty="0"/>
          </a:p>
        </p:txBody>
      </p:sp>
      <p:sp>
        <p:nvSpPr>
          <p:cNvPr id="6" name="Subtitle 5"/>
          <p:cNvSpPr>
            <a:spLocks noGrp="1"/>
          </p:cNvSpPr>
          <p:nvPr>
            <p:ph type="subTitle" idx="3"/>
          </p:nvPr>
        </p:nvSpPr>
        <p:spPr>
          <a:xfrm>
            <a:off x="304800" y="1352550"/>
            <a:ext cx="8153400" cy="2895600"/>
          </a:xfrm>
        </p:spPr>
        <p:txBody>
          <a:bodyPr/>
          <a:lstStyle/>
          <a:p>
            <a:pPr algn="just"/>
            <a:r>
              <a:rPr lang="en-US" sz="1800" dirty="0" smtClean="0"/>
              <a:t>	</a:t>
            </a:r>
            <a:r>
              <a:rPr lang="en-US" sz="2400" dirty="0" smtClean="0"/>
              <a:t>AIR MONITIORING SYSTEM</a:t>
            </a:r>
          </a:p>
          <a:p>
            <a:pPr algn="just"/>
            <a:endParaRPr lang="en-US" sz="1800" dirty="0" smtClean="0"/>
          </a:p>
          <a:p>
            <a:pPr algn="just"/>
            <a:r>
              <a:rPr lang="en-US" sz="1800" dirty="0"/>
              <a:t>	</a:t>
            </a:r>
            <a:r>
              <a:rPr lang="en-US" sz="1800" dirty="0" smtClean="0"/>
              <a:t>Urban </a:t>
            </a:r>
            <a:r>
              <a:rPr lang="en-US" sz="1800" dirty="0"/>
              <a:t>air pollution from combustion products and volatile organic compounds poses serious health risks. As a result, major cities are taking a proactive approach by creating spatially dense air-quality-monitoring networks.  These integrated </a:t>
            </a:r>
            <a:r>
              <a:rPr lang="en-US" sz="1800" dirty="0" err="1"/>
              <a:t>IoT</a:t>
            </a:r>
            <a:r>
              <a:rPr lang="en-US" sz="1800" dirty="0"/>
              <a:t> sensors can identify polluters and help implement smarter, healthier public transportation and urban planning solutions.</a:t>
            </a:r>
            <a:endParaRPr lang="en-US" sz="1800" dirty="0" smtClean="0"/>
          </a:p>
        </p:txBody>
      </p:sp>
      <p:pic>
        <p:nvPicPr>
          <p:cNvPr id="4098" name="Picture 2" descr="https://telelink-city.com/wp-content/uploads/2021/05/iot-smart-citi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18112" y="209550"/>
            <a:ext cx="3273425" cy="17432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sch launches air quality monitoring system for smart cities, based on  Intel IoT architecture | ZD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9550"/>
            <a:ext cx="8763000" cy="435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03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sp>
        <p:nvSpPr>
          <p:cNvPr id="310" name="Google Shape;310;p36"/>
          <p:cNvSpPr txBox="1">
            <a:spLocks noGrp="1"/>
          </p:cNvSpPr>
          <p:nvPr>
            <p:ph type="sldNum" idx="12"/>
          </p:nvPr>
        </p:nvSpPr>
        <p:spPr>
          <a:xfrm>
            <a:off x="713075" y="4623852"/>
            <a:ext cx="548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2</a:t>
            </a:fld>
            <a:endParaRPr/>
          </a:p>
        </p:txBody>
      </p:sp>
      <p:sp>
        <p:nvSpPr>
          <p:cNvPr id="312" name="Google Shape;312;p36"/>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2" name="TextBox 1"/>
          <p:cNvSpPr txBox="1"/>
          <p:nvPr/>
        </p:nvSpPr>
        <p:spPr>
          <a:xfrm>
            <a:off x="827584" y="1275606"/>
            <a:ext cx="7488832" cy="3323987"/>
          </a:xfrm>
          <a:prstGeom prst="rect">
            <a:avLst/>
          </a:prstGeom>
          <a:noFill/>
        </p:spPr>
        <p:txBody>
          <a:bodyPr wrap="square" rtlCol="0">
            <a:spAutoFit/>
          </a:bodyPr>
          <a:lstStyle/>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Introduction</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Examples</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Problems</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Solutions</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Product Overview</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Market and Competition</a:t>
            </a:r>
          </a:p>
          <a:p>
            <a:pPr marL="457200" indent="-457200">
              <a:lnSpc>
                <a:spcPct val="150000"/>
              </a:lnSpc>
              <a:buClr>
                <a:schemeClr val="accent3"/>
              </a:buClr>
              <a:buFont typeface="+mj-lt"/>
              <a:buAutoNum type="arabicPeriod"/>
            </a:pPr>
            <a:r>
              <a:rPr lang="en-IN" sz="2000" dirty="0" smtClean="0">
                <a:solidFill>
                  <a:schemeClr val="bg1"/>
                </a:solidFill>
                <a:latin typeface="Poppins" pitchFamily="2" charset="0"/>
                <a:cs typeface="Poppins" pitchFamily="2" charset="0"/>
              </a:rPr>
              <a:t>Business Model</a:t>
            </a:r>
            <a:endParaRPr lang="en-IN" sz="2000" dirty="0">
              <a:solidFill>
                <a:schemeClr val="bg1"/>
              </a:solidFill>
              <a:latin typeface="Poppins" pitchFamily="2" charset="0"/>
              <a:cs typeface="Poppins"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20</a:t>
            </a:fld>
            <a:endParaRPr lang="en"/>
          </a:p>
        </p:txBody>
      </p:sp>
      <p:sp>
        <p:nvSpPr>
          <p:cNvPr id="4" name="Subtitle 3"/>
          <p:cNvSpPr>
            <a:spLocks noGrp="1"/>
          </p:cNvSpPr>
          <p:nvPr>
            <p:ph type="subTitle" idx="2"/>
          </p:nvPr>
        </p:nvSpPr>
        <p:spPr/>
        <p:txBody>
          <a:bodyPr/>
          <a:lstStyle/>
          <a:p>
            <a:r>
              <a:rPr lang="en-IN" dirty="0" smtClean="0"/>
              <a:t>2022</a:t>
            </a:r>
            <a:endParaRPr lang="en-IN" dirty="0"/>
          </a:p>
        </p:txBody>
      </p:sp>
      <p:sp>
        <p:nvSpPr>
          <p:cNvPr id="5" name="Title 4"/>
          <p:cNvSpPr>
            <a:spLocks noGrp="1"/>
          </p:cNvSpPr>
          <p:nvPr>
            <p:ph type="title"/>
          </p:nvPr>
        </p:nvSpPr>
        <p:spPr>
          <a:xfrm>
            <a:off x="304800" y="133350"/>
            <a:ext cx="8686800" cy="304800"/>
          </a:xfrm>
        </p:spPr>
        <p:txBody>
          <a:bodyPr/>
          <a:lstStyle/>
          <a:p>
            <a:r>
              <a:rPr lang="en-IN" dirty="0" smtClean="0"/>
              <a:t>Benefits of air quality monitoring system</a:t>
            </a:r>
            <a:endParaRPr lang="en-IN" dirty="0"/>
          </a:p>
        </p:txBody>
      </p:sp>
      <p:sp>
        <p:nvSpPr>
          <p:cNvPr id="6" name="Subtitle 5"/>
          <p:cNvSpPr>
            <a:spLocks noGrp="1"/>
          </p:cNvSpPr>
          <p:nvPr>
            <p:ph type="subTitle" idx="3"/>
          </p:nvPr>
        </p:nvSpPr>
        <p:spPr>
          <a:xfrm>
            <a:off x="0" y="1276350"/>
            <a:ext cx="9067800" cy="3429000"/>
          </a:xfrm>
        </p:spPr>
        <p:txBody>
          <a:bodyPr/>
          <a:lstStyle/>
          <a:p>
            <a:pPr algn="l"/>
            <a:r>
              <a:rPr lang="en-US" sz="1700" b="1" dirty="0"/>
              <a:t>Human Health</a:t>
            </a:r>
          </a:p>
          <a:p>
            <a:pPr algn="just">
              <a:buFont typeface="Arial" pitchFamily="34" charset="0"/>
              <a:buChar char="•"/>
            </a:pPr>
            <a:r>
              <a:rPr lang="en-US" sz="1700" dirty="0"/>
              <a:t>Whether closed or open premises, human health gets affected by the increase in air pollutants or particulate matter. Thus, installing an air quality monitoring system helps monitor the presence of pollutants, resulting in better environmental conditions for humans to reside. This also impacts their health and reduces the chances of occurring any health issues by maintaining a moderate ambiance or as required. </a:t>
            </a:r>
            <a:endParaRPr lang="en-US" sz="1700" dirty="0" smtClean="0"/>
          </a:p>
          <a:p>
            <a:pPr algn="just">
              <a:buFont typeface="Arial" pitchFamily="34" charset="0"/>
              <a:buChar char="•"/>
            </a:pPr>
            <a:endParaRPr lang="en-US" sz="1700" dirty="0" smtClean="0"/>
          </a:p>
          <a:p>
            <a:pPr algn="just">
              <a:buFont typeface="Arial" pitchFamily="34" charset="0"/>
              <a:buChar char="•"/>
            </a:pPr>
            <a:r>
              <a:rPr lang="en-US" sz="1700" dirty="0" smtClean="0"/>
              <a:t>Hence</a:t>
            </a:r>
            <a:r>
              <a:rPr lang="en-US" sz="1700" dirty="0"/>
              <a:t>, </a:t>
            </a:r>
            <a:r>
              <a:rPr lang="en-US" sz="1700" dirty="0" err="1"/>
              <a:t>IoT</a:t>
            </a:r>
            <a:r>
              <a:rPr lang="en-US" sz="1700" dirty="0"/>
              <a:t>-powered solutions provide better services to the industrialists, which in turn, provides better services to their customers. It creates a positive impact on human health by eliminating unwanted air pollutants and particulate matter by allowing the authorities to take decisions according to the situation.</a:t>
            </a:r>
          </a:p>
          <a:p>
            <a:endParaRPr lang="en-IN" sz="1700" dirty="0"/>
          </a:p>
        </p:txBody>
      </p:sp>
    </p:spTree>
    <p:extLst>
      <p:ext uri="{BB962C8B-B14F-4D97-AF65-F5344CB8AC3E}">
        <p14:creationId xmlns:p14="http://schemas.microsoft.com/office/powerpoint/2010/main" val="844479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pPr marL="0" lvl="0" indent="0" algn="l" rtl="0">
                <a:spcBef>
                  <a:spcPts val="0"/>
                </a:spcBef>
                <a:spcAft>
                  <a:spcPts val="0"/>
                </a:spcAft>
                <a:buNone/>
              </a:pPr>
              <a:t>21</a:t>
            </a:fld>
            <a:endParaRPr lang="en"/>
          </a:p>
        </p:txBody>
      </p:sp>
      <p:sp>
        <p:nvSpPr>
          <p:cNvPr id="4" name="Subtitle 3"/>
          <p:cNvSpPr>
            <a:spLocks noGrp="1"/>
          </p:cNvSpPr>
          <p:nvPr>
            <p:ph type="subTitle" idx="2"/>
          </p:nvPr>
        </p:nvSpPr>
        <p:spPr/>
        <p:txBody>
          <a:bodyPr/>
          <a:lstStyle/>
          <a:p>
            <a:r>
              <a:rPr lang="en-US" dirty="0" smtClean="0"/>
              <a:t>2022</a:t>
            </a:r>
            <a:endParaRPr lang="en-US" dirty="0"/>
          </a:p>
        </p:txBody>
      </p:sp>
      <p:sp>
        <p:nvSpPr>
          <p:cNvPr id="5" name="Title 4"/>
          <p:cNvSpPr>
            <a:spLocks noGrp="1"/>
          </p:cNvSpPr>
          <p:nvPr>
            <p:ph type="title"/>
          </p:nvPr>
        </p:nvSpPr>
        <p:spPr>
          <a:xfrm>
            <a:off x="248550" y="475050"/>
            <a:ext cx="6076050" cy="572700"/>
          </a:xfrm>
        </p:spPr>
        <p:txBody>
          <a:bodyPr/>
          <a:lstStyle/>
          <a:p>
            <a:r>
              <a:rPr lang="en-IN" sz="4000" u="sng" dirty="0" smtClean="0">
                <a:solidFill>
                  <a:schemeClr val="bg1"/>
                </a:solidFill>
              </a:rPr>
              <a:t>Market &amp; Competition</a:t>
            </a:r>
            <a:endParaRPr lang="en-US" sz="4000" dirty="0"/>
          </a:p>
        </p:txBody>
      </p:sp>
      <p:sp>
        <p:nvSpPr>
          <p:cNvPr id="6" name="Subtitle 5"/>
          <p:cNvSpPr>
            <a:spLocks noGrp="1"/>
          </p:cNvSpPr>
          <p:nvPr>
            <p:ph type="subTitle" idx="3"/>
          </p:nvPr>
        </p:nvSpPr>
        <p:spPr>
          <a:xfrm>
            <a:off x="685800" y="1276350"/>
            <a:ext cx="7848600" cy="3048000"/>
          </a:xfrm>
        </p:spPr>
        <p:txBody>
          <a:bodyPr/>
          <a:lstStyle/>
          <a:p>
            <a:pPr marL="285750" indent="-285750" algn="just">
              <a:buFont typeface="Wingdings" pitchFamily="2" charset="2"/>
              <a:buChar char="q"/>
            </a:pPr>
            <a:r>
              <a:rPr lang="en-US" sz="2000" dirty="0" smtClean="0">
                <a:solidFill>
                  <a:srgbClr val="FFC000"/>
                </a:solidFill>
              </a:rPr>
              <a:t>Energy : </a:t>
            </a:r>
            <a:r>
              <a:rPr lang="en-US" sz="2000" dirty="0" smtClean="0">
                <a:solidFill>
                  <a:schemeClr val="accent3"/>
                </a:solidFill>
              </a:rPr>
              <a:t>Eco Friendly Batteries and a backup of solar energy.</a:t>
            </a:r>
            <a:endParaRPr lang="en-US" sz="2000" dirty="0" smtClean="0">
              <a:solidFill>
                <a:srgbClr val="FFC000"/>
              </a:solidFill>
            </a:endParaRPr>
          </a:p>
          <a:p>
            <a:pPr marL="285750" indent="-285750" algn="just">
              <a:buFont typeface="Wingdings" pitchFamily="2" charset="2"/>
              <a:buChar char="q"/>
            </a:pPr>
            <a:endParaRPr lang="en-US" sz="2000" dirty="0" smtClean="0">
              <a:solidFill>
                <a:srgbClr val="FFC000"/>
              </a:solidFill>
            </a:endParaRPr>
          </a:p>
          <a:p>
            <a:pPr marL="285750" indent="-285750" algn="just">
              <a:buFont typeface="Wingdings" pitchFamily="2" charset="2"/>
              <a:buChar char="q"/>
            </a:pPr>
            <a:r>
              <a:rPr lang="en-US" sz="2000" dirty="0" smtClean="0">
                <a:solidFill>
                  <a:srgbClr val="FFC000"/>
                </a:solidFill>
              </a:rPr>
              <a:t>Finance : </a:t>
            </a:r>
            <a:r>
              <a:rPr lang="en-US" sz="2000" dirty="0" smtClean="0"/>
              <a:t>The implantation of this idea may cost to an estimate of 30k – 40k.</a:t>
            </a:r>
          </a:p>
          <a:p>
            <a:pPr marL="285750" indent="-285750" algn="just">
              <a:buFont typeface="Wingdings" pitchFamily="2" charset="2"/>
              <a:buChar char="q"/>
            </a:pPr>
            <a:endParaRPr lang="en-US" sz="2000" dirty="0"/>
          </a:p>
          <a:p>
            <a:pPr marL="285750" indent="-285750" algn="just">
              <a:buFont typeface="Wingdings" pitchFamily="2" charset="2"/>
              <a:buChar char="q"/>
            </a:pPr>
            <a:r>
              <a:rPr lang="en-US" sz="2000" dirty="0" smtClean="0"/>
              <a:t>The </a:t>
            </a:r>
            <a:r>
              <a:rPr lang="en-US" sz="2000" dirty="0"/>
              <a:t>idea can be used in cities  by developing </a:t>
            </a:r>
            <a:r>
              <a:rPr lang="en-US" sz="2000" dirty="0" err="1"/>
              <a:t>iot</a:t>
            </a:r>
            <a:r>
              <a:rPr lang="en-US" sz="2000" dirty="0"/>
              <a:t> sensors, </a:t>
            </a:r>
            <a:r>
              <a:rPr lang="en-US" sz="2000" dirty="0" err="1"/>
              <a:t>iot</a:t>
            </a:r>
            <a:r>
              <a:rPr lang="en-US" sz="2000" dirty="0"/>
              <a:t> devices</a:t>
            </a:r>
            <a:r>
              <a:rPr lang="en-US" sz="2000" dirty="0" smtClean="0"/>
              <a:t>, cloud computing etc. </a:t>
            </a:r>
            <a:r>
              <a:rPr lang="en-US" sz="2000" dirty="0"/>
              <a:t>which also makes a big competition in business </a:t>
            </a:r>
            <a:r>
              <a:rPr lang="en-US" sz="2000" dirty="0" smtClean="0"/>
              <a:t>market</a:t>
            </a:r>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0999" y="438150"/>
            <a:ext cx="8533105" cy="923330"/>
          </a:xfrm>
          <a:prstGeom prst="rect">
            <a:avLst/>
          </a:prstGeom>
          <a:noFill/>
        </p:spPr>
        <p:txBody>
          <a:bodyPr wrap="none" lIns="91440" tIns="45720" rIns="91440" bIns="45720">
            <a:spAutoFit/>
          </a:bodyPr>
          <a:lstStyle/>
          <a:p>
            <a:pPr algn="ctr"/>
            <a:r>
              <a:rPr lang="en-US"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Poppins" pitchFamily="2" charset="0"/>
                <a:cs typeface="Poppins" pitchFamily="2" charset="0"/>
              </a:rPr>
              <a:t>YOUR WORLD,SMARTER</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Poppins" pitchFamily="2" charset="0"/>
              <a:cs typeface="Poppins" pitchFamily="2" charset="0"/>
            </a:endParaRPr>
          </a:p>
        </p:txBody>
      </p:sp>
      <p:sp>
        <p:nvSpPr>
          <p:cNvPr id="2" name="AutoShape 2" descr="1,036 Thank You Presentation Stock Photos, Pictures &amp; Royalty-Free Images -  i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361480"/>
            <a:ext cx="8058150" cy="311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p:nvPr/>
        </p:nvSpPr>
        <p:spPr>
          <a:xfrm>
            <a:off x="2693535"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4643207"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6592879"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743864" y="1677875"/>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230764"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180435"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5130107" y="2051361"/>
            <a:ext cx="828000" cy="828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7079779" y="2051361"/>
            <a:ext cx="828000" cy="828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txBox="1">
            <a:spLocks noGrp="1"/>
          </p:cNvSpPr>
          <p:nvPr>
            <p:ph type="title"/>
          </p:nvPr>
        </p:nvSpPr>
        <p:spPr>
          <a:xfrm>
            <a:off x="743864"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vs solution</a:t>
            </a:r>
            <a:endParaRPr dirty="0"/>
          </a:p>
        </p:txBody>
      </p:sp>
      <p:sp>
        <p:nvSpPr>
          <p:cNvPr id="327" name="Google Shape;327;p37"/>
          <p:cNvSpPr txBox="1">
            <a:spLocks noGrp="1"/>
          </p:cNvSpPr>
          <p:nvPr>
            <p:ph type="title" idx="2"/>
          </p:nvPr>
        </p:nvSpPr>
        <p:spPr>
          <a:xfrm>
            <a:off x="1312814"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8" name="Google Shape;328;p37"/>
          <p:cNvSpPr txBox="1">
            <a:spLocks noGrp="1"/>
          </p:cNvSpPr>
          <p:nvPr>
            <p:ph type="title" idx="3"/>
          </p:nvPr>
        </p:nvSpPr>
        <p:spPr>
          <a:xfrm>
            <a:off x="2693535"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Product overview</a:t>
            </a:r>
            <a:endParaRPr dirty="0"/>
          </a:p>
        </p:txBody>
      </p:sp>
      <p:sp>
        <p:nvSpPr>
          <p:cNvPr id="330" name="Google Shape;330;p37"/>
          <p:cNvSpPr txBox="1">
            <a:spLocks noGrp="1"/>
          </p:cNvSpPr>
          <p:nvPr>
            <p:ph type="title" idx="5"/>
          </p:nvPr>
        </p:nvSpPr>
        <p:spPr>
          <a:xfrm>
            <a:off x="3262485" y="2236761"/>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1" name="Google Shape;331;p37"/>
          <p:cNvSpPr txBox="1">
            <a:spLocks noGrp="1"/>
          </p:cNvSpPr>
          <p:nvPr>
            <p:ph type="title" idx="6"/>
          </p:nvPr>
        </p:nvSpPr>
        <p:spPr>
          <a:xfrm>
            <a:off x="4643207"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 &amp; competition</a:t>
            </a:r>
            <a:endParaRPr dirty="0"/>
          </a:p>
        </p:txBody>
      </p:sp>
      <p:sp>
        <p:nvSpPr>
          <p:cNvPr id="333" name="Google Shape;333;p37"/>
          <p:cNvSpPr txBox="1">
            <a:spLocks noGrp="1"/>
          </p:cNvSpPr>
          <p:nvPr>
            <p:ph type="title" idx="8"/>
          </p:nvPr>
        </p:nvSpPr>
        <p:spPr>
          <a:xfrm>
            <a:off x="5212157"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34" name="Google Shape;334;p37"/>
          <p:cNvSpPr txBox="1">
            <a:spLocks noGrp="1"/>
          </p:cNvSpPr>
          <p:nvPr>
            <p:ph type="title" idx="9"/>
          </p:nvPr>
        </p:nvSpPr>
        <p:spPr>
          <a:xfrm>
            <a:off x="6592879" y="3002206"/>
            <a:ext cx="1801800" cy="5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Business model</a:t>
            </a:r>
            <a:endParaRPr dirty="0"/>
          </a:p>
        </p:txBody>
      </p:sp>
      <p:sp>
        <p:nvSpPr>
          <p:cNvPr id="336" name="Google Shape;336;p37"/>
          <p:cNvSpPr txBox="1">
            <a:spLocks noGrp="1"/>
          </p:cNvSpPr>
          <p:nvPr>
            <p:ph type="title" idx="14"/>
          </p:nvPr>
        </p:nvSpPr>
        <p:spPr>
          <a:xfrm>
            <a:off x="7161829" y="2236611"/>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7" name="Google Shape;337;p37"/>
          <p:cNvSpPr txBox="1">
            <a:spLocks noGrp="1"/>
          </p:cNvSpPr>
          <p:nvPr>
            <p:ph type="title" idx="15"/>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38" name="Google Shape;338;p3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a:t>
            </a:fld>
            <a:endParaRPr/>
          </a:p>
        </p:txBody>
      </p:sp>
      <p:sp>
        <p:nvSpPr>
          <p:cNvPr id="340" name="Google Shape;340;p37"/>
          <p:cNvSpPr txBox="1">
            <a:spLocks noGrp="1"/>
          </p:cNvSpPr>
          <p:nvPr>
            <p:ph type="subTitle" idx="17"/>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395536" y="339502"/>
            <a:ext cx="346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4</a:t>
            </a:fld>
            <a:endParaRPr/>
          </a:p>
        </p:txBody>
      </p:sp>
      <p:sp>
        <p:nvSpPr>
          <p:cNvPr id="347" name="Google Shape;347;p38"/>
          <p:cNvSpPr txBox="1">
            <a:spLocks noGrp="1"/>
          </p:cNvSpPr>
          <p:nvPr>
            <p:ph type="subTitle" idx="3"/>
          </p:nvPr>
        </p:nvSpPr>
        <p:spPr>
          <a:xfrm>
            <a:off x="827584" y="1203598"/>
            <a:ext cx="7632848" cy="2304256"/>
          </a:xfrm>
          <a:prstGeom prst="rect">
            <a:avLst/>
          </a:prstGeom>
        </p:spPr>
        <p:txBody>
          <a:bodyPr spcFirstLastPara="1" wrap="square" lIns="91425" tIns="91425" rIns="91425" bIns="91425" anchor="ctr" anchorCtr="0">
            <a:noAutofit/>
          </a:bodyPr>
          <a:lstStyle/>
          <a:p>
            <a:pPr marL="0" lvl="0" indent="0" algn="just"/>
            <a:r>
              <a:rPr lang="en-US" sz="1800" dirty="0"/>
              <a:t>A smart city is a technologically modern urban area that uses different types of electronic methods and sensors to collect specific data</a:t>
            </a:r>
            <a:r>
              <a:rPr lang="en-US" sz="1800" dirty="0" smtClean="0"/>
              <a:t>.</a:t>
            </a:r>
          </a:p>
          <a:p>
            <a:pPr marL="0" lvl="0" indent="0" algn="just"/>
            <a:endParaRPr lang="en-US" sz="1800" dirty="0"/>
          </a:p>
          <a:p>
            <a:pPr marL="0" lvl="0" indent="0" algn="just"/>
            <a:r>
              <a:rPr lang="en-US" sz="1800" dirty="0"/>
              <a:t>Information gained from that data is used to manage assets, resources and services efficiently; in return, that data is used to improve operations across the city.</a:t>
            </a:r>
            <a:endParaRPr sz="1800" dirty="0"/>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285240" y="361950"/>
            <a:ext cx="66459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Types of Smart Concepts</a:t>
            </a:r>
            <a:endParaRPr dirty="0"/>
          </a:p>
        </p:txBody>
      </p:sp>
      <p:sp>
        <p:nvSpPr>
          <p:cNvPr id="346" name="Google Shape;346;p3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5</a:t>
            </a:fld>
            <a:endParaRPr/>
          </a:p>
        </p:txBody>
      </p:sp>
      <p:sp>
        <p:nvSpPr>
          <p:cNvPr id="349" name="Google Shape;349;p3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pic>
        <p:nvPicPr>
          <p:cNvPr id="1026" name="Picture 2" descr="Global smart city platform market to reach $755m by 2027 | Internet of  Busi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00150"/>
            <a:ext cx="6635824" cy="322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12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9"/>
          <p:cNvSpPr/>
          <p:nvPr/>
        </p:nvSpPr>
        <p:spPr>
          <a:xfrm>
            <a:off x="323528" y="411510"/>
            <a:ext cx="1169400" cy="116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txBox="1">
            <a:spLocks noGrp="1"/>
          </p:cNvSpPr>
          <p:nvPr>
            <p:ph type="title"/>
          </p:nvPr>
        </p:nvSpPr>
        <p:spPr>
          <a:xfrm>
            <a:off x="3124200" y="438150"/>
            <a:ext cx="4176463" cy="841800"/>
          </a:xfrm>
          <a:prstGeom prst="rect">
            <a:avLst/>
          </a:prstGeom>
        </p:spPr>
        <p:txBody>
          <a:bodyPr spcFirstLastPara="1" wrap="square" lIns="91425" tIns="91425" rIns="91425" bIns="91425" anchor="ctr" anchorCtr="0">
            <a:noAutofit/>
          </a:bodyPr>
          <a:lstStyle/>
          <a:p>
            <a:pPr lvl="0"/>
            <a:r>
              <a:rPr lang="en" u="sng" dirty="0"/>
              <a:t>Problem - 1</a:t>
            </a:r>
            <a:endParaRPr u="sng" dirty="0"/>
          </a:p>
        </p:txBody>
      </p:sp>
      <p:sp>
        <p:nvSpPr>
          <p:cNvPr id="358" name="Google Shape;358;p39"/>
          <p:cNvSpPr txBox="1">
            <a:spLocks noGrp="1"/>
          </p:cNvSpPr>
          <p:nvPr>
            <p:ph type="title" idx="2"/>
          </p:nvPr>
        </p:nvSpPr>
        <p:spPr>
          <a:xfrm>
            <a:off x="394628" y="610714"/>
            <a:ext cx="1027200" cy="77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6</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12" name="Google Shape;347;p38"/>
          <p:cNvSpPr txBox="1">
            <a:spLocks noGrp="1"/>
          </p:cNvSpPr>
          <p:nvPr>
            <p:ph type="subTitle" idx="3"/>
          </p:nvPr>
        </p:nvSpPr>
        <p:spPr>
          <a:xfrm>
            <a:off x="3124200" y="1288748"/>
            <a:ext cx="4392488" cy="822200"/>
          </a:xfrm>
          <a:prstGeom prst="rect">
            <a:avLst/>
          </a:prstGeom>
        </p:spPr>
        <p:txBody>
          <a:bodyPr spcFirstLastPara="1" wrap="square" lIns="91425" tIns="91425" rIns="91425" bIns="91425" anchor="ctr" anchorCtr="0">
            <a:noAutofit/>
          </a:bodyPr>
          <a:lstStyle/>
          <a:p>
            <a:pPr marL="0" lvl="0" indent="0" algn="just"/>
            <a:r>
              <a:rPr lang="en-US" sz="2000" dirty="0"/>
              <a:t>Parking in Unauthorized Area or in No Parking Area </a:t>
            </a:r>
            <a:endParaRPr sz="2000" dirty="0"/>
          </a:p>
        </p:txBody>
      </p:sp>
      <p:sp>
        <p:nvSpPr>
          <p:cNvPr id="4" name="AutoShape 2" descr="No Parking Vector Art, Icons, and Graphics for Fre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351652"/>
            <a:ext cx="2164314" cy="216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2066" y="2351652"/>
            <a:ext cx="3533504" cy="218622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827584" y="483518"/>
            <a:ext cx="3384376" cy="841800"/>
          </a:xfrm>
          <a:prstGeom prst="rect">
            <a:avLst/>
          </a:prstGeom>
        </p:spPr>
        <p:txBody>
          <a:bodyPr spcFirstLastPara="1" wrap="square" lIns="91425" tIns="91425" rIns="91425" bIns="91425" anchor="ctr" anchorCtr="0">
            <a:noAutofit/>
          </a:bodyPr>
          <a:lstStyle/>
          <a:p>
            <a:pPr lvl="0"/>
            <a:r>
              <a:rPr lang="en" u="sng" dirty="0"/>
              <a:t>Solution</a:t>
            </a:r>
            <a:endParaRPr u="sng" dirty="0"/>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7</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827584" y="1292878"/>
            <a:ext cx="3744416" cy="1998952"/>
          </a:xfrm>
          <a:prstGeom prst="rect">
            <a:avLst/>
          </a:prstGeom>
        </p:spPr>
        <p:txBody>
          <a:bodyPr spcFirstLastPara="1" wrap="square" lIns="91425" tIns="91425" rIns="91425" bIns="91425" anchor="ctr" anchorCtr="0">
            <a:noAutofit/>
          </a:bodyPr>
          <a:lstStyle/>
          <a:p>
            <a:pPr marL="0" lvl="0" indent="0" algn="just"/>
            <a:r>
              <a:rPr lang="en-US" sz="2000" dirty="0"/>
              <a:t>A fully automated fine paying system using Cameras and RFID reader can be implemented</a:t>
            </a:r>
            <a:endParaRPr sz="2000" dirty="0"/>
          </a:p>
        </p:txBody>
      </p:sp>
      <p:pic>
        <p:nvPicPr>
          <p:cNvPr id="2052" name="Picture 4" descr="8 steps for a successful RFID implementation - IoT Lab - TERTIUM Cloud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787017"/>
            <a:ext cx="3456385" cy="37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69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5328592" cy="841800"/>
          </a:xfrm>
          <a:prstGeom prst="rect">
            <a:avLst/>
          </a:prstGeom>
        </p:spPr>
        <p:txBody>
          <a:bodyPr spcFirstLastPara="1" wrap="square" lIns="91425" tIns="91425" rIns="91425" bIns="91425" anchor="ctr" anchorCtr="0">
            <a:noAutofit/>
          </a:bodyPr>
          <a:lstStyle/>
          <a:p>
            <a:pPr lvl="0"/>
            <a:r>
              <a:rPr lang="en-IN" u="sng" dirty="0"/>
              <a:t>Product overview</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8</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a:t>The purpose of product solves major un-necessary parking that happens on daily bases.</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use of this feature reduces the human work by automating the work.</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smtClean="0">
                <a:solidFill>
                  <a:srgbClr val="FFC000"/>
                </a:solidFill>
              </a:rPr>
              <a:t>Energy :</a:t>
            </a:r>
            <a:r>
              <a:rPr lang="en-US" sz="2000" dirty="0" smtClean="0"/>
              <a:t> The energy source can be taken from solar panels implemented with the model.</a:t>
            </a:r>
            <a:endParaRPr lang="en-US" sz="2000" dirty="0"/>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The market positioning is very high on Government Sector, Hospitals.</a:t>
            </a:r>
            <a:endParaRPr sz="2000" dirty="0"/>
          </a:p>
        </p:txBody>
      </p:sp>
    </p:spTree>
    <p:extLst>
      <p:ext uri="{BB962C8B-B14F-4D97-AF65-F5344CB8AC3E}">
        <p14:creationId xmlns:p14="http://schemas.microsoft.com/office/powerpoint/2010/main" val="4175047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6" name="Google Shape;356;p39"/>
          <p:cNvSpPr txBox="1">
            <a:spLocks noGrp="1"/>
          </p:cNvSpPr>
          <p:nvPr>
            <p:ph type="title"/>
          </p:nvPr>
        </p:nvSpPr>
        <p:spPr>
          <a:xfrm>
            <a:off x="611560" y="339502"/>
            <a:ext cx="7920880" cy="841800"/>
          </a:xfrm>
          <a:prstGeom prst="rect">
            <a:avLst/>
          </a:prstGeom>
        </p:spPr>
        <p:txBody>
          <a:bodyPr spcFirstLastPara="1" wrap="square" lIns="91425" tIns="91425" rIns="91425" bIns="91425" anchor="ctr" anchorCtr="0">
            <a:noAutofit/>
          </a:bodyPr>
          <a:lstStyle/>
          <a:p>
            <a:pPr lvl="0"/>
            <a:r>
              <a:rPr lang="en-IN" u="sng" dirty="0"/>
              <a:t>Market &amp; Competition</a:t>
            </a:r>
          </a:p>
        </p:txBody>
      </p:sp>
      <p:sp>
        <p:nvSpPr>
          <p:cNvPr id="359" name="Google Shape;359;p3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9</a:t>
            </a:fld>
            <a:endParaRPr/>
          </a:p>
        </p:txBody>
      </p:sp>
      <p:sp>
        <p:nvSpPr>
          <p:cNvPr id="361" name="Google Shape;361;p39"/>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2022</a:t>
            </a:r>
            <a:endParaRPr/>
          </a:p>
        </p:txBody>
      </p:sp>
      <p:sp>
        <p:nvSpPr>
          <p:cNvPr id="9" name="Google Shape;347;p38"/>
          <p:cNvSpPr txBox="1">
            <a:spLocks noGrp="1"/>
          </p:cNvSpPr>
          <p:nvPr>
            <p:ph type="subTitle" idx="3"/>
          </p:nvPr>
        </p:nvSpPr>
        <p:spPr>
          <a:xfrm>
            <a:off x="683568" y="1275606"/>
            <a:ext cx="7776864" cy="3240360"/>
          </a:xfrm>
          <a:prstGeom prst="rect">
            <a:avLst/>
          </a:prstGeom>
        </p:spPr>
        <p:txBody>
          <a:bodyPr spcFirstLastPara="1" wrap="square" lIns="91425" tIns="91425" rIns="91425" bIns="91425" anchor="ctr" anchorCtr="0">
            <a:noAutofit/>
          </a:bodyPr>
          <a:lstStyle/>
          <a:p>
            <a:pPr lvl="0" indent="-457200" algn="just">
              <a:buFont typeface="Wingdings" pitchFamily="2" charset="2"/>
              <a:buChar char="q"/>
            </a:pPr>
            <a:r>
              <a:rPr lang="en-US" sz="2000" dirty="0" smtClean="0">
                <a:solidFill>
                  <a:srgbClr val="FFC000"/>
                </a:solidFill>
              </a:rPr>
              <a:t>Finance : </a:t>
            </a:r>
            <a:r>
              <a:rPr lang="en-US" sz="2000" dirty="0" smtClean="0"/>
              <a:t>The implementation of this idea may cost </a:t>
            </a:r>
            <a:r>
              <a:rPr lang="en-US" sz="2000" dirty="0" err="1" smtClean="0"/>
              <a:t>upto</a:t>
            </a:r>
            <a:r>
              <a:rPr lang="en-US" sz="2000" dirty="0" smtClean="0"/>
              <a:t> 20k – 30k per parking lot. </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smtClean="0"/>
              <a:t>The </a:t>
            </a:r>
            <a:r>
              <a:rPr lang="en-US" sz="2000" dirty="0"/>
              <a:t>market competition for this product maybe 0% to none and can make huge market value.</a:t>
            </a:r>
          </a:p>
          <a:p>
            <a:pPr lvl="0" indent="-457200" algn="just">
              <a:buFont typeface="Wingdings" pitchFamily="2" charset="2"/>
              <a:buChar char="q"/>
            </a:pPr>
            <a:endParaRPr lang="en-US" sz="2000" dirty="0"/>
          </a:p>
          <a:p>
            <a:pPr lvl="0" indent="-457200" algn="just">
              <a:buFont typeface="Wingdings" pitchFamily="2" charset="2"/>
              <a:buChar char="q"/>
            </a:pPr>
            <a:r>
              <a:rPr lang="en-US" sz="2000" dirty="0"/>
              <a:t>This idea can be used in Research and Development in government sector that intern profits the government.</a:t>
            </a:r>
          </a:p>
          <a:p>
            <a:pPr lvl="0" indent="-457200" algn="just">
              <a:buFont typeface="Wingdings" pitchFamily="2" charset="2"/>
              <a:buChar char="q"/>
            </a:pPr>
            <a:endParaRPr lang="en-US" sz="2000" dirty="0"/>
          </a:p>
          <a:p>
            <a:pPr lvl="0" indent="-457200" algn="just">
              <a:buFont typeface="Wingdings" pitchFamily="2" charset="2"/>
              <a:buChar char="q"/>
            </a:pPr>
            <a:endParaRPr lang="en-US" sz="2000" dirty="0"/>
          </a:p>
        </p:txBody>
      </p:sp>
    </p:spTree>
    <p:extLst>
      <p:ext uri="{BB962C8B-B14F-4D97-AF65-F5344CB8AC3E}">
        <p14:creationId xmlns:p14="http://schemas.microsoft.com/office/powerpoint/2010/main" val="3009157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687</Words>
  <Application>Microsoft Office PowerPoint</Application>
  <PresentationFormat>On-screen Show (16:9)</PresentationFormat>
  <Paragraphs>137</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Wingdings</vt:lpstr>
      <vt:lpstr>Poppins</vt:lpstr>
      <vt:lpstr>Poppins SemiBold</vt:lpstr>
      <vt:lpstr>Roboto Condensed Light</vt:lpstr>
      <vt:lpstr>Product Vision Pitch Deck by Slidesgo</vt:lpstr>
      <vt:lpstr>SMART CITY</vt:lpstr>
      <vt:lpstr>Content</vt:lpstr>
      <vt:lpstr>Problem vs solution</vt:lpstr>
      <vt:lpstr>Introduction</vt:lpstr>
      <vt:lpstr>Types of Smart Concepts</vt:lpstr>
      <vt:lpstr>Problem - 1</vt:lpstr>
      <vt:lpstr>Solution</vt:lpstr>
      <vt:lpstr>Product overview</vt:lpstr>
      <vt:lpstr>Market &amp; Competition</vt:lpstr>
      <vt:lpstr>Business model</vt:lpstr>
      <vt:lpstr>PowerPoint Presentation</vt:lpstr>
      <vt:lpstr>Solution</vt:lpstr>
      <vt:lpstr>PowerPoint Presentation</vt:lpstr>
      <vt:lpstr>Market &amp; Competition</vt:lpstr>
      <vt:lpstr>Business model</vt:lpstr>
      <vt:lpstr>Air pollution in smart cities</vt:lpstr>
      <vt:lpstr>Why air monitoring system is required?</vt:lpstr>
      <vt:lpstr>Solution</vt:lpstr>
      <vt:lpstr>PowerPoint Presentation</vt:lpstr>
      <vt:lpstr>Benefits of air quality monitoring system</vt:lpstr>
      <vt:lpstr>Market &amp; Competition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Tabrez</dc:creator>
  <cp:lastModifiedBy>Sagar Honnabindagi</cp:lastModifiedBy>
  <cp:revision>27</cp:revision>
  <dcterms:modified xsi:type="dcterms:W3CDTF">2022-09-18T10:08:20Z</dcterms:modified>
</cp:coreProperties>
</file>